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9" r:id="rId3"/>
    <p:sldId id="277" r:id="rId4"/>
    <p:sldId id="260" r:id="rId5"/>
    <p:sldId id="261" r:id="rId6"/>
    <p:sldId id="278" r:id="rId7"/>
    <p:sldId id="279" r:id="rId8"/>
    <p:sldId id="280" r:id="rId9"/>
    <p:sldId id="270" r:id="rId10"/>
    <p:sldId id="281" r:id="rId11"/>
    <p:sldId id="258" r:id="rId12"/>
    <p:sldId id="263" r:id="rId13"/>
    <p:sldId id="262" r:id="rId14"/>
    <p:sldId id="256" r:id="rId15"/>
    <p:sldId id="257" r:id="rId16"/>
    <p:sldId id="265" r:id="rId17"/>
    <p:sldId id="272" r:id="rId18"/>
    <p:sldId id="273" r:id="rId19"/>
    <p:sldId id="274" r:id="rId20"/>
    <p:sldId id="275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4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76EC8-81AD-1940-2D7B-08316A9BA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1FEAC1-0CD0-BA8D-35BD-BD1F462A1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32840-36C0-BACE-936F-168A291E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A8F9-C48D-CFD4-F462-6B11B544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77533-66C1-935E-3B83-ED9DBC50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8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B5429-243F-76CC-9CC5-5415F353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03B6A-A130-19B5-0FB0-0983CB29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99D41-0896-C536-97A9-1CAB6E57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BCC9B-3E64-772E-D637-66439BBC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DDB16-4135-909C-E9E6-59F59DBA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8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AD5AF4-225D-2012-F165-3D43FCBAC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04D7F8-CEB8-E244-5C59-6C87EBBD0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9B65F-B04B-2385-A0AC-ED8492C1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4F89B-5821-E2E5-719B-A5B62A39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D11B1-0269-267B-AD68-5E7FC69D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60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8CECA-0E3C-3AFE-E903-D95A9727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5B82C-566C-75F8-3D60-A8C2BAD8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6D56-2885-F891-4DA5-931759EF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28F64-A716-8D69-7AF8-AD5769AE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73F74-84C3-0F48-FF90-BB3A34DB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CB18C-132B-F176-3F47-F065F598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E97C0-23D6-E35C-F62B-8271A0A3C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556E2-880B-7556-5FEC-0663F9D1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A4F20D-7BB9-1C76-E07C-ADD77F3B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76715-A451-B3BD-4135-0DFFD615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0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9AC0C-BB3F-B5EE-F23D-2FB050C8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D9D1E-47AF-DF03-FB2D-995A13B3C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5060E-8523-027A-2A48-29AA3EB60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A22A9-DF52-AF4C-8DF8-BB6E8676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C6CFA-D238-25A2-05FC-5606412F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85C651-393B-D5B7-78C8-0778FD6B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3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86466-273B-CC19-F399-E1676436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E389F-3506-25F6-A764-A53FAD437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32104-C033-10E0-20A1-9F3424BB9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FA32B8-46F9-858B-E823-C51EEFB4E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299FD7-A087-22A9-EB1B-0ABF76668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20548-6D45-5E12-6C90-B420F928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4603C-3347-E83C-3B27-6AB10F92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94883D-9CBB-DB4B-54E4-226A6541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62281-1D36-34D8-DAA7-D9BDCB4A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1CB0EC-E177-2309-5A79-7EEBD695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76690B-609D-E558-9DAB-66E8F721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99335C-7E90-88E6-BB32-7B7366CA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0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BE8B77-1670-2935-8470-CC0954F9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5E92FF-70A4-6B86-F7C3-A905FFDC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C2C0C-7E72-1BBF-DCD2-828ECC20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8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81426-1A9A-C81D-BCE5-D0CD9E7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2EEAB-DEDD-D491-55AE-A7428B2E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A7884-9CE1-A742-CB50-B49C9D01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68F318-3553-BC90-EF5A-2F79FD2F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DC627-D470-C45F-7965-14DBF2AC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052B6-4C27-29D6-F87B-BC9C6FF7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0A180-13E0-624B-B26A-DCE932DC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2E4ED7-0869-3213-62E1-792A8CD5D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9E74E-A385-662C-3A8F-068E9452D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C4260-2894-851B-7311-D80E1E84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AF3C6A-1704-1E66-3B32-2E59B465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1446F-5028-2FEE-4C35-4CA089EC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2F0081-11E8-CAC2-0B46-D378A047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C4C05-A70D-1F3C-5D96-082DCADAF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6FB4A-632F-0808-4B63-5245EB9DB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795D-2021-4FA0-A4EE-89B274E3927E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D6CCB-D3FE-FC7B-01E9-990F75A8C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FE170-B424-BA84-9593-42A8295C3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8E631-F6E7-4F9A-ACF6-F15C0AE32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3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5843CB-966B-2F42-4C93-03E046CC9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89769"/>
              </p:ext>
            </p:extLst>
          </p:nvPr>
        </p:nvGraphicFramePr>
        <p:xfrm>
          <a:off x="494882" y="905217"/>
          <a:ext cx="11201400" cy="5616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285">
                  <a:extLst>
                    <a:ext uri="{9D8B030D-6E8A-4147-A177-3AD203B41FA5}">
                      <a16:colId xmlns:a16="http://schemas.microsoft.com/office/drawing/2014/main" val="1326424388"/>
                    </a:ext>
                  </a:extLst>
                </a:gridCol>
                <a:gridCol w="8555628">
                  <a:extLst>
                    <a:ext uri="{9D8B030D-6E8A-4147-A177-3AD203B41FA5}">
                      <a16:colId xmlns:a16="http://schemas.microsoft.com/office/drawing/2014/main" val="3027767299"/>
                    </a:ext>
                  </a:extLst>
                </a:gridCol>
                <a:gridCol w="550487">
                  <a:extLst>
                    <a:ext uri="{9D8B030D-6E8A-4147-A177-3AD203B41FA5}">
                      <a16:colId xmlns:a16="http://schemas.microsoft.com/office/drawing/2014/main" val="511533237"/>
                    </a:ext>
                  </a:extLst>
                </a:gridCol>
              </a:tblGrid>
              <a:tr h="802342">
                <a:tc gridSpan="3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0610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66367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04731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4743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27134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770971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8145"/>
                  </a:ext>
                </a:extLst>
              </a:tr>
              <a:tr h="80234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867386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38004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6040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92138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4807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A708444-5B19-052A-F6F8-55739B70FA56}"/>
              </a:ext>
            </a:extLst>
          </p:cNvPr>
          <p:cNvSpPr/>
          <p:nvPr/>
        </p:nvSpPr>
        <p:spPr>
          <a:xfrm>
            <a:off x="119446" y="1093564"/>
            <a:ext cx="11952271" cy="3390900"/>
          </a:xfrm>
          <a:prstGeom prst="rect">
            <a:avLst/>
          </a:prstGeom>
          <a:solidFill>
            <a:srgbClr val="015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1C105-87B0-0427-6A4A-898E9D32DA64}"/>
              </a:ext>
            </a:extLst>
          </p:cNvPr>
          <p:cNvSpPr txBox="1"/>
          <p:nvPr/>
        </p:nvSpPr>
        <p:spPr>
          <a:xfrm>
            <a:off x="1143217" y="1760921"/>
            <a:ext cx="9603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진품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3600" b="1" dirty="0" err="1">
                <a:solidFill>
                  <a:schemeClr val="bg1"/>
                </a:solidFill>
                <a:latin typeface="+mn-ea"/>
              </a:rPr>
              <a:t>가품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텍스트 데이터 수집 모델링과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강화학습을 통한 </a:t>
            </a:r>
            <a:r>
              <a:rPr lang="ko-KR" altLang="en-US" sz="3600" b="1" dirty="0" err="1">
                <a:solidFill>
                  <a:schemeClr val="bg1"/>
                </a:solidFill>
                <a:latin typeface="+mn-ea"/>
              </a:rPr>
              <a:t>아키네이터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체크리스트 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B038AD-D480-D627-DF88-528AD99D3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30" t="6749"/>
          <a:stretch/>
        </p:blipFill>
        <p:spPr>
          <a:xfrm>
            <a:off x="4299829" y="4644142"/>
            <a:ext cx="3519317" cy="2097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D93861-7FF2-4F1D-D4EE-154A36DE25DE}"/>
              </a:ext>
            </a:extLst>
          </p:cNvPr>
          <p:cNvSpPr txBox="1"/>
          <p:nvPr/>
        </p:nvSpPr>
        <p:spPr>
          <a:xfrm>
            <a:off x="4192632" y="3616899"/>
            <a:ext cx="3733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이미테이션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김재호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김봉석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이정언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이성호</a:t>
            </a:r>
          </a:p>
        </p:txBody>
      </p:sp>
    </p:spTree>
    <p:extLst>
      <p:ext uri="{BB962C8B-B14F-4D97-AF65-F5344CB8AC3E}">
        <p14:creationId xmlns:p14="http://schemas.microsoft.com/office/powerpoint/2010/main" val="405460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3E7D30-DE74-A19D-1A19-579DC9C3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" y="2097202"/>
            <a:ext cx="5205362" cy="34928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96C093-7D1D-2B91-7D17-AE826DF9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15" y="1445847"/>
            <a:ext cx="2863878" cy="16216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40A71E-6A3E-4BCB-2C1E-16A59679A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190" y="1826055"/>
            <a:ext cx="3119717" cy="13696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A2615D-13C1-5153-06F6-75510631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313" y="3406990"/>
            <a:ext cx="4197183" cy="29539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0">
            <a:extLst>
              <a:ext uri="{FF2B5EF4-FFF2-40B4-BE49-F238E27FC236}">
                <a16:creationId xmlns:a16="http://schemas.microsoft.com/office/drawing/2014/main" id="{5422946D-7B18-4088-C359-9F405C0C9A81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D0DCE0-7E0B-C902-B6D6-233AC4E9AC7C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2.5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영상컨텐츠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EA3B40-66B5-0764-2B0B-605D7553F73E}"/>
              </a:ext>
            </a:extLst>
          </p:cNvPr>
          <p:cNvSpPr/>
          <p:nvPr/>
        </p:nvSpPr>
        <p:spPr>
          <a:xfrm rot="19574455">
            <a:off x="5759862" y="2510871"/>
            <a:ext cx="405353" cy="325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91A7EB-4119-8DD5-9446-F310F76AF8B9}"/>
              </a:ext>
            </a:extLst>
          </p:cNvPr>
          <p:cNvSpPr/>
          <p:nvPr/>
        </p:nvSpPr>
        <p:spPr>
          <a:xfrm rot="5625503">
            <a:off x="8350303" y="3044167"/>
            <a:ext cx="405353" cy="325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6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2.5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영상컨텐츠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F1FB94-AA89-F14E-C792-1B420BF062A8}"/>
              </a:ext>
            </a:extLst>
          </p:cNvPr>
          <p:cNvGrpSpPr/>
          <p:nvPr/>
        </p:nvGrpSpPr>
        <p:grpSpPr>
          <a:xfrm>
            <a:off x="647784" y="1299929"/>
            <a:ext cx="11056688" cy="4961821"/>
            <a:chOff x="638396" y="1307300"/>
            <a:chExt cx="11527596" cy="51731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B16101F-CB50-D193-E9C9-0DC98CB29AFA}"/>
                </a:ext>
              </a:extLst>
            </p:cNvPr>
            <p:cNvSpPr txBox="1"/>
            <p:nvPr/>
          </p:nvSpPr>
          <p:spPr>
            <a:xfrm>
              <a:off x="638396" y="1307300"/>
              <a:ext cx="11527596" cy="2278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가품</a:t>
              </a:r>
              <a:r>
                <a:rPr lang="ko-KR" altLang="en-US" sz="2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탐지 정보와 관련된 동영상 속 하이라이트 추출</a:t>
              </a:r>
              <a:endPara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Clip-It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Narasimhan, M., Rohrbach, A., &amp; Darrell, T. (2021). CLIP-It! language-guided video summarization. </a:t>
              </a:r>
              <a:r>
                <a:rPr lang="en-US" altLang="ko-KR" sz="10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Advances in Neural Information Processing Systems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altLang="ko-KR" sz="10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34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, 13988-14000.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기법을 활용해 </a:t>
              </a:r>
              <a:r>
                <a:rPr lang="ko-KR" altLang="en-US" sz="16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가품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정보 관련 동영상에서 </a:t>
              </a:r>
              <a:r>
                <a:rPr lang="ko-KR" altLang="en-US" sz="16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가품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정보와 관련된 하이라이트 동영상 추출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쿼리 중심 요약과 일반 비디오 요약의 중요도 및 상관 관계를 바탕으로 영상에 프레임 점수를 매기는 모델 학습 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해당 방식은 비지도 학습으로 사용이 가능하며 다양한 형태의 쿼리 및 동영상에 대해 매우 강건한 성능을 보임</a:t>
              </a: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(strong generalization capabilities)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1D2AD2-8E89-30AB-8CDA-5DD3CE6E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2107" y="3480918"/>
              <a:ext cx="5711886" cy="26973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5761EC-F699-1D98-8C16-100BE8EE94C8}"/>
                </a:ext>
              </a:extLst>
            </p:cNvPr>
            <p:cNvSpPr txBox="1"/>
            <p:nvPr/>
          </p:nvSpPr>
          <p:spPr>
            <a:xfrm>
              <a:off x="7012570" y="6191650"/>
              <a:ext cx="4091503" cy="288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사용자가 정의한 쿼리에 기반한 하이라이트 추출 결과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0161A8-7418-7751-C097-43355A74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00" y="3733440"/>
              <a:ext cx="4484977" cy="21749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12388B-E715-6295-A9B4-514FE6180379}"/>
                </a:ext>
              </a:extLst>
            </p:cNvPr>
            <p:cNvSpPr txBox="1"/>
            <p:nvPr/>
          </p:nvSpPr>
          <p:spPr>
            <a:xfrm>
              <a:off x="1533234" y="6009541"/>
              <a:ext cx="3869619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Clip-It 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모델 구조도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20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2.5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영상컨텐츠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08134-6B77-7343-70ED-178C819AC6EB}"/>
              </a:ext>
            </a:extLst>
          </p:cNvPr>
          <p:cNvSpPr txBox="1"/>
          <p:nvPr/>
        </p:nvSpPr>
        <p:spPr>
          <a:xfrm>
            <a:off x="721287" y="1345837"/>
            <a:ext cx="11203620" cy="192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KeyBERT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BERT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 문서 레벨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(document-level)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에서의 주제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(representation)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파악하도록 하고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N-gram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위해     단어를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embedding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코사인 유사도를 계산하여 어떤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N-gram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 또는 구가 문서와 가장 유사한지 찾아낸다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KeyBERT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별도의 </a:t>
            </a:r>
            <a:r>
              <a:rPr lang="ko-KR" altLang="en-US" sz="16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전처리</a:t>
            </a:r>
            <a:r>
              <a: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과정 없이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 만족할 만한 결과를 얻을 수 있다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F3793-72D3-F3DF-D650-6FD1695E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43" y="3727875"/>
            <a:ext cx="4160126" cy="208006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6CCA2FF-A669-EC74-EA2F-5DC8D280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62" y="3361496"/>
            <a:ext cx="3760095" cy="25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15286-6027-6C00-174E-809644FDB573}"/>
              </a:ext>
            </a:extLst>
          </p:cNvPr>
          <p:cNvSpPr txBox="1"/>
          <p:nvPr/>
        </p:nvSpPr>
        <p:spPr>
          <a:xfrm>
            <a:off x="2080616" y="6041284"/>
            <a:ext cx="331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KeyBERT</a:t>
            </a:r>
            <a:r>
              <a:rPr lang="en-US" altLang="ko-KR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 구조도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0B900-4546-E100-D091-3E153C6CECF2}"/>
              </a:ext>
            </a:extLst>
          </p:cNvPr>
          <p:cNvSpPr txBox="1"/>
          <p:nvPr/>
        </p:nvSpPr>
        <p:spPr>
          <a:xfrm>
            <a:off x="7049738" y="6009288"/>
            <a:ext cx="352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드라마 </a:t>
            </a:r>
            <a:r>
              <a:rPr lang="ko-KR" altLang="en-US" sz="12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빈센조</a:t>
            </a:r>
            <a:r>
              <a:rPr lang="ko-KR" altLang="en-US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IMDb </a:t>
            </a:r>
            <a:r>
              <a:rPr lang="ko-KR" altLang="en-US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리뷰</a:t>
            </a:r>
            <a:r>
              <a:rPr lang="en-US" altLang="ko-KR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KeyBERT</a:t>
            </a:r>
            <a:r>
              <a:rPr lang="en-US" altLang="ko-KR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25050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2.5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영상컨텐츠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59EC0-59B5-F89C-3D4A-41F95627C4DF}"/>
              </a:ext>
            </a:extLst>
          </p:cNvPr>
          <p:cNvSpPr txBox="1"/>
          <p:nvPr/>
        </p:nvSpPr>
        <p:spPr>
          <a:xfrm>
            <a:off x="868218" y="1220366"/>
            <a:ext cx="10719230" cy="25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OCR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이용한 동영상 속 텍스트 추출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가품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정보 관련 하이라이트 동영상을 분석해 자동으로 이미지를 추출하고 그 이미지에 있는 텍스트를 추출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 구조는 다음과 같음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Opencv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단어뭉치로 추정되는 것들과 해당 제품에 대한 정보 추출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추출된 것들이 정말로 단어 뭉치인지 아닌지를 분류하여 인공신경망을 학습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추출한 단어 뭉치와 해당 제품에 대한 정보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mapping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하여 데이터 화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E47BF-AF01-9353-BCFD-AE31D94F8AA0}"/>
              </a:ext>
            </a:extLst>
          </p:cNvPr>
          <p:cNvSpPr txBox="1"/>
          <p:nvPr/>
        </p:nvSpPr>
        <p:spPr>
          <a:xfrm>
            <a:off x="4729446" y="6059993"/>
            <a:ext cx="331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동영상 속 텍스트 추출 결과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D7DD4-6322-8206-0655-29FA9440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64" y="3941907"/>
            <a:ext cx="3801099" cy="21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0502C1-07F0-D225-0383-DA37170F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1225930"/>
            <a:ext cx="8646346" cy="53256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13C6DF-F46E-2C31-40DA-F4C2DC2CC252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텍스트 모델링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(GPT-3) 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7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8C0EE3-F711-70D1-7918-E5020A35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4" y="1501814"/>
            <a:ext cx="8573751" cy="41369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4182C5-18B8-DDB9-64E8-E6204AE7BBA2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텍스트 모델링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(GPT-3) 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강화학습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(Reinforcement learning)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68612C-A9BD-61BA-7384-3DDEFB83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04" y="2280017"/>
            <a:ext cx="4773273" cy="3004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A5A41-9BAB-4AA7-7E1F-9999C7C6D355}"/>
              </a:ext>
            </a:extLst>
          </p:cNvPr>
          <p:cNvSpPr txBox="1"/>
          <p:nvPr/>
        </p:nvSpPr>
        <p:spPr>
          <a:xfrm>
            <a:off x="5506053" y="2380589"/>
            <a:ext cx="609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환경과 상호작용을 반복적으로 수행함으로써</a:t>
            </a:r>
            <a:r>
              <a:rPr lang="en-US" altLang="ko-KR" dirty="0"/>
              <a:t>, </a:t>
            </a:r>
            <a:r>
              <a:rPr lang="ko-KR" altLang="en-US" dirty="0"/>
              <a:t>즉각적인 </a:t>
            </a:r>
            <a:r>
              <a:rPr lang="en-US" altLang="ko-KR" dirty="0"/>
              <a:t>Reward </a:t>
            </a:r>
            <a:r>
              <a:rPr lang="ko-KR" altLang="en-US" dirty="0"/>
              <a:t>를 최대화하는 것이 아니라 누적 </a:t>
            </a:r>
            <a:r>
              <a:rPr lang="en-US" altLang="ko-KR" dirty="0"/>
              <a:t>Reward </a:t>
            </a:r>
            <a:r>
              <a:rPr lang="ko-KR" altLang="en-US" dirty="0"/>
              <a:t>최대화하는 </a:t>
            </a:r>
            <a:r>
              <a:rPr lang="en-US" altLang="ko-KR" dirty="0"/>
              <a:t>Action</a:t>
            </a:r>
            <a:r>
              <a:rPr lang="ko-KR" altLang="en-US" dirty="0"/>
              <a:t>을 찾는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3FBDD-91A7-31B7-D88A-AECA660AAECA}"/>
              </a:ext>
            </a:extLst>
          </p:cNvPr>
          <p:cNvSpPr txBox="1"/>
          <p:nvPr/>
        </p:nvSpPr>
        <p:spPr>
          <a:xfrm>
            <a:off x="5398477" y="170175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강화학습 목표 </a:t>
            </a:r>
            <a:r>
              <a:rPr lang="en-US" altLang="ko-KR" b="1" dirty="0"/>
              <a:t>: Maximize reward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E62CB-1742-D859-05EB-58D77F0AF8FF}"/>
              </a:ext>
            </a:extLst>
          </p:cNvPr>
          <p:cNvSpPr txBox="1"/>
          <p:nvPr/>
        </p:nvSpPr>
        <p:spPr>
          <a:xfrm>
            <a:off x="6141426" y="3843214"/>
            <a:ext cx="4536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How ? : </a:t>
            </a:r>
            <a:r>
              <a:rPr lang="ko-KR" altLang="en-US" b="1" dirty="0"/>
              <a:t>생략 </a:t>
            </a:r>
            <a:r>
              <a:rPr lang="en-US" altLang="ko-KR" b="1" dirty="0"/>
              <a:t>( Gradient ascent .. Policy)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Proximal Policy 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Deep-Q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Soft actor critic 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3097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5. Our framework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05D00-48BF-8DE9-EFB0-DE916BD7025C}"/>
              </a:ext>
            </a:extLst>
          </p:cNvPr>
          <p:cNvSpPr/>
          <p:nvPr/>
        </p:nvSpPr>
        <p:spPr>
          <a:xfrm>
            <a:off x="4690782" y="2133254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(Questioner)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AE001-EEF1-87C5-3D8A-3A66CEDA4EAD}"/>
              </a:ext>
            </a:extLst>
          </p:cNvPr>
          <p:cNvSpPr txBox="1"/>
          <p:nvPr/>
        </p:nvSpPr>
        <p:spPr>
          <a:xfrm>
            <a:off x="7313887" y="1810088"/>
            <a:ext cx="480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Action : Question query</a:t>
            </a:r>
          </a:p>
          <a:p>
            <a:r>
              <a:rPr lang="en-US" altLang="ko-KR" b="1" dirty="0"/>
              <a:t>	(</a:t>
            </a:r>
            <a:r>
              <a:rPr lang="ko-KR" altLang="en-US" b="1" dirty="0"/>
              <a:t>제품 표면이 거칠거칠 합니까</a:t>
            </a:r>
            <a:r>
              <a:rPr lang="en-US" altLang="ko-KR" b="1" dirty="0"/>
              <a:t>?)</a:t>
            </a:r>
            <a:r>
              <a:rPr lang="ko-KR" altLang="en-US" b="1" dirty="0"/>
              <a:t> </a:t>
            </a:r>
            <a:r>
              <a:rPr lang="en-US" altLang="ko-KR" b="1" dirty="0"/>
              <a:t> 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4CCF9D-8EBF-296D-5351-BA06863E7D95}"/>
              </a:ext>
            </a:extLst>
          </p:cNvPr>
          <p:cNvSpPr/>
          <p:nvPr/>
        </p:nvSpPr>
        <p:spPr>
          <a:xfrm>
            <a:off x="4690782" y="4257889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(Answerer)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FC586B78-57A9-1C6A-E828-C3B58761110C}"/>
              </a:ext>
            </a:extLst>
          </p:cNvPr>
          <p:cNvCxnSpPr>
            <a:stCxn id="2" idx="3"/>
            <a:endCxn id="5" idx="3"/>
          </p:cNvCxnSpPr>
          <p:nvPr/>
        </p:nvCxnSpPr>
        <p:spPr>
          <a:xfrm>
            <a:off x="7021606" y="2608384"/>
            <a:ext cx="12700" cy="2124635"/>
          </a:xfrm>
          <a:prstGeom prst="curvedConnector3">
            <a:avLst>
              <a:gd name="adj1" fmla="val 42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E66599F1-D8E0-A1CD-809D-7F6338579359}"/>
              </a:ext>
            </a:extLst>
          </p:cNvPr>
          <p:cNvCxnSpPr>
            <a:cxnSpLocks/>
            <a:stCxn id="5" idx="1"/>
            <a:endCxn id="2" idx="1"/>
          </p:cNvCxnSpPr>
          <p:nvPr/>
        </p:nvCxnSpPr>
        <p:spPr>
          <a:xfrm rot="10800000">
            <a:off x="4690782" y="2608385"/>
            <a:ext cx="12700" cy="2124635"/>
          </a:xfrm>
          <a:prstGeom prst="curvedConnector3">
            <a:avLst>
              <a:gd name="adj1" fmla="val 5470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4A7B84-9629-DD2C-396C-2C4052059B19}"/>
              </a:ext>
            </a:extLst>
          </p:cNvPr>
          <p:cNvSpPr txBox="1"/>
          <p:nvPr/>
        </p:nvSpPr>
        <p:spPr>
          <a:xfrm>
            <a:off x="546846" y="5416338"/>
            <a:ext cx="4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Answer : ( YES, NO, </a:t>
            </a:r>
            <a:r>
              <a:rPr lang="ko-KR" altLang="en-US" b="1" dirty="0"/>
              <a:t>모르겠습니다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2E21F-CF59-0F28-2C9C-3C7352DF698B}"/>
              </a:ext>
            </a:extLst>
          </p:cNvPr>
          <p:cNvSpPr txBox="1"/>
          <p:nvPr/>
        </p:nvSpPr>
        <p:spPr>
          <a:xfrm>
            <a:off x="5074022" y="3413428"/>
            <a:ext cx="4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interaction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805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5. Our framework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5C9E42-D187-2F71-55FD-9266CCBE19D4}"/>
              </a:ext>
            </a:extLst>
          </p:cNvPr>
          <p:cNvSpPr/>
          <p:nvPr/>
        </p:nvSpPr>
        <p:spPr>
          <a:xfrm>
            <a:off x="3050240" y="1958323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(Questioner)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82084-ABFD-FD5A-D17A-BB5C65A71F40}"/>
              </a:ext>
            </a:extLst>
          </p:cNvPr>
          <p:cNvSpPr txBox="1"/>
          <p:nvPr/>
        </p:nvSpPr>
        <p:spPr>
          <a:xfrm>
            <a:off x="5746375" y="2149739"/>
            <a:ext cx="668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Action : Choose Question query form query set</a:t>
            </a:r>
          </a:p>
          <a:p>
            <a:r>
              <a:rPr lang="en-US" altLang="ko-KR" dirty="0"/>
              <a:t>   	   (Query 1 : </a:t>
            </a:r>
            <a:r>
              <a:rPr lang="ko-KR" altLang="en-US" dirty="0"/>
              <a:t>제품 표면이 거칠거칠 합니까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A8E236-391E-E055-FC1A-B1B4F5B0540F}"/>
              </a:ext>
            </a:extLst>
          </p:cNvPr>
          <p:cNvSpPr/>
          <p:nvPr/>
        </p:nvSpPr>
        <p:spPr>
          <a:xfrm>
            <a:off x="3050240" y="4082958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(Answerer)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F711C46A-09D0-0690-1378-9A1E09BDD773}"/>
              </a:ext>
            </a:extLst>
          </p:cNvPr>
          <p:cNvCxnSpPr>
            <a:stCxn id="3" idx="3"/>
            <a:endCxn id="6" idx="3"/>
          </p:cNvCxnSpPr>
          <p:nvPr/>
        </p:nvCxnSpPr>
        <p:spPr>
          <a:xfrm>
            <a:off x="5381064" y="2433453"/>
            <a:ext cx="12700" cy="2124635"/>
          </a:xfrm>
          <a:prstGeom prst="curvedConnector3">
            <a:avLst>
              <a:gd name="adj1" fmla="val 42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59A3F9C0-4816-1898-9242-98A995FCBEF9}"/>
              </a:ext>
            </a:extLst>
          </p:cNvPr>
          <p:cNvCxnSpPr>
            <a:cxnSpLocks/>
            <a:stCxn id="6" idx="1"/>
            <a:endCxn id="3" idx="1"/>
          </p:cNvCxnSpPr>
          <p:nvPr/>
        </p:nvCxnSpPr>
        <p:spPr>
          <a:xfrm rot="10800000">
            <a:off x="3050240" y="2433454"/>
            <a:ext cx="12700" cy="2124635"/>
          </a:xfrm>
          <a:prstGeom prst="curvedConnector3">
            <a:avLst>
              <a:gd name="adj1" fmla="val 5470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5885BF-E95F-2C33-A54B-4D788DA31697}"/>
              </a:ext>
            </a:extLst>
          </p:cNvPr>
          <p:cNvSpPr txBox="1"/>
          <p:nvPr/>
        </p:nvSpPr>
        <p:spPr>
          <a:xfrm>
            <a:off x="3433480" y="3238497"/>
            <a:ext cx="4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interaction</a:t>
            </a:r>
            <a:endParaRPr lang="ko-KR" altLang="en-US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227EC4-9FA2-9D1C-19B9-3EE770ECD27D}"/>
              </a:ext>
            </a:extLst>
          </p:cNvPr>
          <p:cNvSpPr/>
          <p:nvPr/>
        </p:nvSpPr>
        <p:spPr>
          <a:xfrm>
            <a:off x="6293913" y="3284319"/>
            <a:ext cx="5106147" cy="27790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ECFC169-AE1C-F309-B70F-263668354CB3}"/>
              </a:ext>
            </a:extLst>
          </p:cNvPr>
          <p:cNvSpPr/>
          <p:nvPr/>
        </p:nvSpPr>
        <p:spPr>
          <a:xfrm>
            <a:off x="6585266" y="3590461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1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43F6CFA-1A1F-9F7E-EC70-FD85BFD6E43A}"/>
              </a:ext>
            </a:extLst>
          </p:cNvPr>
          <p:cNvSpPr/>
          <p:nvPr/>
        </p:nvSpPr>
        <p:spPr>
          <a:xfrm>
            <a:off x="8033066" y="3590461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2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A64FF2-454F-FB6F-B583-CA6C572BCCD1}"/>
              </a:ext>
            </a:extLst>
          </p:cNvPr>
          <p:cNvSpPr/>
          <p:nvPr/>
        </p:nvSpPr>
        <p:spPr>
          <a:xfrm>
            <a:off x="9559307" y="3590461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0EF930-9BE6-FD9F-01BA-907F75CC7CDB}"/>
              </a:ext>
            </a:extLst>
          </p:cNvPr>
          <p:cNvSpPr/>
          <p:nvPr/>
        </p:nvSpPr>
        <p:spPr>
          <a:xfrm>
            <a:off x="6618883" y="429195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4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D7DD50-7CE8-3E71-1104-C11F7E3E73A1}"/>
              </a:ext>
            </a:extLst>
          </p:cNvPr>
          <p:cNvSpPr/>
          <p:nvPr/>
        </p:nvSpPr>
        <p:spPr>
          <a:xfrm>
            <a:off x="8033066" y="429195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5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1BB043-D119-2C94-01C5-3F54A2595C04}"/>
              </a:ext>
            </a:extLst>
          </p:cNvPr>
          <p:cNvSpPr/>
          <p:nvPr/>
        </p:nvSpPr>
        <p:spPr>
          <a:xfrm>
            <a:off x="9559307" y="429195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6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E5E4F7-38DB-5267-F5DE-570B9AD1883E}"/>
              </a:ext>
            </a:extLst>
          </p:cNvPr>
          <p:cNvSpPr/>
          <p:nvPr/>
        </p:nvSpPr>
        <p:spPr>
          <a:xfrm>
            <a:off x="6618883" y="528166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1000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108071F-F2E0-00AD-0AB8-C24D34D67F55}"/>
              </a:ext>
            </a:extLst>
          </p:cNvPr>
          <p:cNvSpPr/>
          <p:nvPr/>
        </p:nvSpPr>
        <p:spPr>
          <a:xfrm>
            <a:off x="8100300" y="528166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1001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C182C5B-D21A-AD68-8D73-74AEAD25BC60}"/>
              </a:ext>
            </a:extLst>
          </p:cNvPr>
          <p:cNvSpPr/>
          <p:nvPr/>
        </p:nvSpPr>
        <p:spPr>
          <a:xfrm>
            <a:off x="9559307" y="5281668"/>
            <a:ext cx="115644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Query 1002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F6B50-54A1-2833-0293-E882429CBCDE}"/>
              </a:ext>
            </a:extLst>
          </p:cNvPr>
          <p:cNvSpPr txBox="1"/>
          <p:nvPr/>
        </p:nvSpPr>
        <p:spPr>
          <a:xfrm>
            <a:off x="8375966" y="4734351"/>
            <a:ext cx="1183341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B0338B0-5384-1A64-2237-A3770E129B22}"/>
              </a:ext>
            </a:extLst>
          </p:cNvPr>
          <p:cNvCxnSpPr>
            <a:stCxn id="10" idx="0"/>
            <a:endCxn id="5" idx="2"/>
          </p:cNvCxnSpPr>
          <p:nvPr/>
        </p:nvCxnSpPr>
        <p:spPr>
          <a:xfrm rot="5400000" flipH="1" flipV="1">
            <a:off x="8724475" y="2918583"/>
            <a:ext cx="488249" cy="2432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24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5. Our framework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B68B96-5AC1-95BC-11D3-42A45150822E}"/>
              </a:ext>
            </a:extLst>
          </p:cNvPr>
          <p:cNvSpPr/>
          <p:nvPr/>
        </p:nvSpPr>
        <p:spPr>
          <a:xfrm>
            <a:off x="5154532" y="2003265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(Questioner)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BA3A6-CDA0-02D0-4525-E6395A0CCDA4}"/>
              </a:ext>
            </a:extLst>
          </p:cNvPr>
          <p:cNvSpPr txBox="1"/>
          <p:nvPr/>
        </p:nvSpPr>
        <p:spPr>
          <a:xfrm>
            <a:off x="7119824" y="1315131"/>
            <a:ext cx="480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Action : Question query</a:t>
            </a:r>
          </a:p>
          <a:p>
            <a:r>
              <a:rPr lang="en-US" altLang="ko-KR" dirty="0"/>
              <a:t>	(</a:t>
            </a:r>
            <a:r>
              <a:rPr lang="ko-KR" altLang="en-US" dirty="0"/>
              <a:t>제품 표면이 거칠거칠 합니까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35FF01-B7BD-A076-C974-0740552EA899}"/>
              </a:ext>
            </a:extLst>
          </p:cNvPr>
          <p:cNvSpPr/>
          <p:nvPr/>
        </p:nvSpPr>
        <p:spPr>
          <a:xfrm>
            <a:off x="5154532" y="4127900"/>
            <a:ext cx="2330824" cy="950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(Answerer)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9DB3E793-C9BB-4670-5DB0-FA7942411C09}"/>
              </a:ext>
            </a:extLst>
          </p:cNvPr>
          <p:cNvCxnSpPr>
            <a:stCxn id="3" idx="3"/>
            <a:endCxn id="6" idx="3"/>
          </p:cNvCxnSpPr>
          <p:nvPr/>
        </p:nvCxnSpPr>
        <p:spPr>
          <a:xfrm>
            <a:off x="7485356" y="2478395"/>
            <a:ext cx="12700" cy="2124635"/>
          </a:xfrm>
          <a:prstGeom prst="curvedConnector3">
            <a:avLst>
              <a:gd name="adj1" fmla="val 42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C4C935F0-9EE7-3D1A-C8CB-A8CBCBB2DF37}"/>
              </a:ext>
            </a:extLst>
          </p:cNvPr>
          <p:cNvCxnSpPr>
            <a:cxnSpLocks/>
            <a:stCxn id="6" idx="1"/>
            <a:endCxn id="3" idx="1"/>
          </p:cNvCxnSpPr>
          <p:nvPr/>
        </p:nvCxnSpPr>
        <p:spPr>
          <a:xfrm rot="10800000">
            <a:off x="5154532" y="2478396"/>
            <a:ext cx="12700" cy="2124635"/>
          </a:xfrm>
          <a:prstGeom prst="curvedConnector3">
            <a:avLst>
              <a:gd name="adj1" fmla="val 5470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04037D-1889-0698-520D-19029D122ADB}"/>
              </a:ext>
            </a:extLst>
          </p:cNvPr>
          <p:cNvSpPr txBox="1"/>
          <p:nvPr/>
        </p:nvSpPr>
        <p:spPr>
          <a:xfrm>
            <a:off x="594538" y="3809538"/>
            <a:ext cx="64202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Answer : ( YES, NO, </a:t>
            </a:r>
            <a:r>
              <a:rPr lang="ko-KR" altLang="en-US" dirty="0"/>
              <a:t>모르겠습니다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Deep learning model 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RL Agent (Multi-Agent)</a:t>
            </a:r>
            <a:r>
              <a:rPr lang="en-US" altLang="ko-KR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Heuristic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Human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99899-3F6D-3CFA-D9D1-805ACC7E3B0C}"/>
              </a:ext>
            </a:extLst>
          </p:cNvPr>
          <p:cNvSpPr txBox="1"/>
          <p:nvPr/>
        </p:nvSpPr>
        <p:spPr>
          <a:xfrm>
            <a:off x="5537772" y="3283439"/>
            <a:ext cx="4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interaction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6669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5843CB-966B-2F42-4C93-03E046CC9262}"/>
              </a:ext>
            </a:extLst>
          </p:cNvPr>
          <p:cNvGraphicFramePr>
            <a:graphicFrameLocks noGrp="1"/>
          </p:cNvGraphicFramePr>
          <p:nvPr/>
        </p:nvGraphicFramePr>
        <p:xfrm>
          <a:off x="465992" y="935235"/>
          <a:ext cx="11201400" cy="5616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285">
                  <a:extLst>
                    <a:ext uri="{9D8B030D-6E8A-4147-A177-3AD203B41FA5}">
                      <a16:colId xmlns:a16="http://schemas.microsoft.com/office/drawing/2014/main" val="1326424388"/>
                    </a:ext>
                  </a:extLst>
                </a:gridCol>
                <a:gridCol w="8555628">
                  <a:extLst>
                    <a:ext uri="{9D8B030D-6E8A-4147-A177-3AD203B41FA5}">
                      <a16:colId xmlns:a16="http://schemas.microsoft.com/office/drawing/2014/main" val="3027767299"/>
                    </a:ext>
                  </a:extLst>
                </a:gridCol>
                <a:gridCol w="550487">
                  <a:extLst>
                    <a:ext uri="{9D8B030D-6E8A-4147-A177-3AD203B41FA5}">
                      <a16:colId xmlns:a16="http://schemas.microsoft.com/office/drawing/2014/main" val="511533237"/>
                    </a:ext>
                  </a:extLst>
                </a:gridCol>
              </a:tblGrid>
              <a:tr h="802342">
                <a:tc gridSpan="3">
                  <a:txBody>
                    <a:bodyPr/>
                    <a:lstStyle/>
                    <a:p>
                      <a:pPr latinLnBrk="1"/>
                      <a:endParaRPr lang="ko-KR" altLang="en-US" sz="20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0610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66367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04731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4743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27134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770971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098145"/>
                  </a:ext>
                </a:extLst>
              </a:tr>
              <a:tr h="80234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867386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38004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60402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92138"/>
                  </a:ext>
                </a:extLst>
              </a:tr>
              <a:tr h="401171">
                <a:tc>
                  <a:txBody>
                    <a:bodyPr/>
                    <a:lstStyle/>
                    <a:p>
                      <a:pPr latinLnBrk="1"/>
                      <a:endParaRPr lang="ko-KR" altLang="en-US" sz="16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48078"/>
                  </a:ext>
                </a:extLst>
              </a:tr>
            </a:tbl>
          </a:graphicData>
        </a:graphic>
      </p:graphicFrame>
      <p:pic>
        <p:nvPicPr>
          <p:cNvPr id="3" name="Picture 2" descr="Akinator">
            <a:extLst>
              <a:ext uri="{FF2B5EF4-FFF2-40B4-BE49-F238E27FC236}">
                <a16:creationId xmlns:a16="http://schemas.microsoft.com/office/drawing/2014/main" id="{617DBE9C-D6C4-789B-06CA-D51C5ABA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32" y="998889"/>
            <a:ext cx="4958735" cy="49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41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5. Our framework</a:t>
            </a:r>
          </a:p>
        </p:txBody>
      </p:sp>
      <p:pic>
        <p:nvPicPr>
          <p:cNvPr id="2" name="Picture 2" descr="programming - Finding a &quot;not-shortest&quot; path between two vertices -  Mathematica Stack Exchange">
            <a:extLst>
              <a:ext uri="{FF2B5EF4-FFF2-40B4-BE49-F238E27FC236}">
                <a16:creationId xmlns:a16="http://schemas.microsoft.com/office/drawing/2014/main" id="{00A86C8F-35FA-F16A-E603-C3F61580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4" y="1336301"/>
            <a:ext cx="5307106" cy="3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170937-F16D-9ADE-7EE5-9DE3BC8F9454}"/>
              </a:ext>
            </a:extLst>
          </p:cNvPr>
          <p:cNvSpPr txBox="1"/>
          <p:nvPr/>
        </p:nvSpPr>
        <p:spPr>
          <a:xfrm>
            <a:off x="6711298" y="1494082"/>
            <a:ext cx="4781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최적 경로 찾는 문제와 비슷하게 생각할 수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를 </a:t>
            </a:r>
            <a:r>
              <a:rPr lang="en-US" altLang="ko-KR" dirty="0"/>
              <a:t>maximize </a:t>
            </a:r>
            <a:r>
              <a:rPr lang="ko-KR" altLang="en-US" dirty="0"/>
              <a:t>하는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Shortest Query sequence</a:t>
            </a:r>
            <a:r>
              <a:rPr lang="ko-KR" altLang="en-US" dirty="0"/>
              <a:t>를 찾는 것 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1CD50-1E07-C2DA-A87E-A0EA2E3105D9}"/>
              </a:ext>
            </a:extLst>
          </p:cNvPr>
          <p:cNvSpPr txBox="1"/>
          <p:nvPr/>
        </p:nvSpPr>
        <p:spPr>
          <a:xfrm>
            <a:off x="6711298" y="3752119"/>
            <a:ext cx="530710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Reward Design (</a:t>
            </a:r>
            <a:r>
              <a:rPr lang="ko-KR" altLang="en-US" sz="2000" b="1" dirty="0"/>
              <a:t>목적에 따라 설계 가능</a:t>
            </a:r>
            <a:r>
              <a:rPr lang="en-US" altLang="ko-KR" sz="2000" b="1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생성한 질문을 통해서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chemeClr val="tx1"/>
                </a:solidFill>
              </a:rPr>
              <a:t>Answerer</a:t>
            </a:r>
            <a:r>
              <a:rPr lang="ko-KR" altLang="en-US" b="1" dirty="0">
                <a:solidFill>
                  <a:schemeClr val="tx1"/>
                </a:solidFill>
              </a:rPr>
              <a:t>가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/>
              <a:t>    최종적으로 진품</a:t>
            </a:r>
            <a:r>
              <a:rPr lang="en-US" altLang="ko-KR" b="1" dirty="0"/>
              <a:t>-</a:t>
            </a:r>
            <a:r>
              <a:rPr lang="ko-KR" altLang="en-US" b="1" dirty="0" err="1"/>
              <a:t>가품을</a:t>
            </a:r>
            <a:r>
              <a:rPr lang="ko-KR" altLang="en-US" b="1" dirty="0"/>
              <a:t> 구별하면 </a:t>
            </a:r>
            <a:r>
              <a:rPr lang="en-US" altLang="ko-KR" b="1" dirty="0"/>
              <a:t>+100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Query </a:t>
            </a:r>
            <a:r>
              <a:rPr lang="ko-KR" altLang="en-US" dirty="0"/>
              <a:t>길이가 짧으면 </a:t>
            </a:r>
            <a:r>
              <a:rPr lang="en-US" altLang="ko-KR" dirty="0"/>
              <a:t>, </a:t>
            </a:r>
            <a:r>
              <a:rPr lang="ko-KR" altLang="en-US" dirty="0"/>
              <a:t>해당 길이만큼 </a:t>
            </a:r>
            <a:r>
              <a:rPr lang="en-US" altLang="ko-KR" dirty="0"/>
              <a:t>+n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Query</a:t>
            </a:r>
            <a:r>
              <a:rPr lang="ko-KR" altLang="en-US" dirty="0"/>
              <a:t>가 부담되지 않는 질문이면 </a:t>
            </a:r>
            <a:r>
              <a:rPr lang="en-US" altLang="ko-KR" dirty="0"/>
              <a:t>+1</a:t>
            </a:r>
          </a:p>
          <a:p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EBEB7C-3AE8-8ED3-E20F-9A5CC57DCE53}"/>
                  </a:ext>
                </a:extLst>
              </p:cNvPr>
              <p:cNvSpPr txBox="1"/>
              <p:nvPr/>
            </p:nvSpPr>
            <p:spPr>
              <a:xfrm>
                <a:off x="466165" y="5721889"/>
                <a:ext cx="288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(query 1, yes)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EBEB7C-3AE8-8ED3-E20F-9A5CC57DC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5721889"/>
                <a:ext cx="2882152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A516883-A7B6-FD4D-D9E1-3BACEEB79AD5}"/>
              </a:ext>
            </a:extLst>
          </p:cNvPr>
          <p:cNvCxnSpPr>
            <a:cxnSpLocks/>
          </p:cNvCxnSpPr>
          <p:nvPr/>
        </p:nvCxnSpPr>
        <p:spPr>
          <a:xfrm>
            <a:off x="2308411" y="5925747"/>
            <a:ext cx="407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F9F64A-5602-187B-2F6F-3254D46A4102}"/>
                  </a:ext>
                </a:extLst>
              </p:cNvPr>
              <p:cNvSpPr txBox="1"/>
              <p:nvPr/>
            </p:nvSpPr>
            <p:spPr>
              <a:xfrm>
                <a:off x="2787181" y="5751190"/>
                <a:ext cx="288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(query 2, No)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F9F64A-5602-187B-2F6F-3254D46A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81" y="5751190"/>
                <a:ext cx="2882152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6505EF1-9824-1FB7-DB40-A6DE9D587FF3}"/>
              </a:ext>
            </a:extLst>
          </p:cNvPr>
          <p:cNvSpPr txBox="1"/>
          <p:nvPr/>
        </p:nvSpPr>
        <p:spPr>
          <a:xfrm>
            <a:off x="4861667" y="5746283"/>
            <a:ext cx="288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final decision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F3D677-A249-E9C3-1A02-A14527A41D2B}"/>
              </a:ext>
            </a:extLst>
          </p:cNvPr>
          <p:cNvCxnSpPr>
            <a:cxnSpLocks/>
          </p:cNvCxnSpPr>
          <p:nvPr/>
        </p:nvCxnSpPr>
        <p:spPr>
          <a:xfrm>
            <a:off x="4606172" y="5925747"/>
            <a:ext cx="407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1E5122-AF3D-73E2-94F0-A61E1698A24D}"/>
              </a:ext>
            </a:extLst>
          </p:cNvPr>
          <p:cNvSpPr txBox="1"/>
          <p:nvPr/>
        </p:nvSpPr>
        <p:spPr>
          <a:xfrm>
            <a:off x="4532213" y="5569797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7DE611-1E4F-130A-29E4-EC5D4C818D82}"/>
                  </a:ext>
                </a:extLst>
              </p:cNvPr>
              <p:cNvSpPr txBox="1"/>
              <p:nvPr/>
            </p:nvSpPr>
            <p:spPr>
              <a:xfrm>
                <a:off x="1460825" y="554049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7DE611-1E4F-130A-29E4-EC5D4C818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25" y="554049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38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6CB32-0B69-8D10-8C66-6B06A7A7B96B}"/>
              </a:ext>
            </a:extLst>
          </p:cNvPr>
          <p:cNvSpPr txBox="1"/>
          <p:nvPr/>
        </p:nvSpPr>
        <p:spPr>
          <a:xfrm>
            <a:off x="7550591" y="2690336"/>
            <a:ext cx="4223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사람의 불법복제품 검사의</a:t>
            </a:r>
            <a:r>
              <a:rPr lang="en-US" altLang="ko-KR" dirty="0"/>
              <a:t> </a:t>
            </a:r>
            <a:r>
              <a:rPr lang="ko-KR" altLang="en-US" dirty="0"/>
              <a:t>한계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복잡한 매뉴얼 숙지가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제품마다</a:t>
            </a:r>
            <a:r>
              <a:rPr lang="en-US" altLang="ko-KR" dirty="0"/>
              <a:t> </a:t>
            </a:r>
            <a:r>
              <a:rPr lang="ko-KR" altLang="en-US" dirty="0"/>
              <a:t>브랜드마다 매뉴얼이 </a:t>
            </a:r>
            <a:r>
              <a:rPr lang="ko-KR" altLang="en-US" dirty="0" err="1"/>
              <a:t>만들긴</a:t>
            </a:r>
            <a:r>
              <a:rPr lang="ko-KR" altLang="en-US" dirty="0"/>
              <a:t> </a:t>
            </a:r>
            <a:r>
              <a:rPr lang="ko-KR" altLang="en-US" dirty="0" err="1"/>
              <a:t>힘듬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노하우가 쌓이는 기간이 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제안한 모델의 보조를 통해 검사의 효율을 높임</a:t>
            </a:r>
            <a:endParaRPr lang="en-US" altLang="ko-KR" dirty="0"/>
          </a:p>
        </p:txBody>
      </p:sp>
      <p:pic>
        <p:nvPicPr>
          <p:cNvPr id="5" name="Picture 2" descr="수출입통관매뉴얼 대표 이미지">
            <a:extLst>
              <a:ext uri="{FF2B5EF4-FFF2-40B4-BE49-F238E27FC236}">
                <a16:creationId xmlns:a16="http://schemas.microsoft.com/office/drawing/2014/main" id="{C7A79D2B-327F-9B5F-58BC-6D752920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65" y="1372254"/>
            <a:ext cx="3132406" cy="433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3AF7A5-14F1-9994-3638-1123A9100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00" r="48270" b="62048"/>
          <a:stretch/>
        </p:blipFill>
        <p:spPr>
          <a:xfrm>
            <a:off x="780586" y="5553597"/>
            <a:ext cx="2169613" cy="611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23C2F1-9784-2BC6-8F7F-B4B86EA30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039" y="1206444"/>
            <a:ext cx="3305735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en-US" altLang="ko-KR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Picture 4" descr="신품)루이비통 M76052 모노그램 텍스처드 스카프 - 리본즈(REEBONZ)">
            <a:extLst>
              <a:ext uri="{FF2B5EF4-FFF2-40B4-BE49-F238E27FC236}">
                <a16:creationId xmlns:a16="http://schemas.microsoft.com/office/drawing/2014/main" id="{F3591844-0194-3B27-1897-1A93CAD9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915" y="3137962"/>
            <a:ext cx="1290990" cy="12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55EC837-790D-4575-88D6-3990D1116652}"/>
              </a:ext>
            </a:extLst>
          </p:cNvPr>
          <p:cNvGrpSpPr/>
          <p:nvPr/>
        </p:nvGrpSpPr>
        <p:grpSpPr>
          <a:xfrm>
            <a:off x="8377358" y="3153652"/>
            <a:ext cx="213646" cy="202191"/>
            <a:chOff x="4561609" y="1849582"/>
            <a:chExt cx="351558" cy="38095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01931C-C0D3-E3D7-6974-685A4C124699}"/>
                </a:ext>
              </a:extLst>
            </p:cNvPr>
            <p:cNvCxnSpPr/>
            <p:nvPr/>
          </p:nvCxnSpPr>
          <p:spPr>
            <a:xfrm>
              <a:off x="4561609" y="2036570"/>
              <a:ext cx="197427" cy="1870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DC51749-4CA4-EA58-F136-C781561C5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4791" y="1849582"/>
              <a:ext cx="178376" cy="3809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604DBF-4B10-9FF1-86FF-924BE8397EDF}"/>
              </a:ext>
            </a:extLst>
          </p:cNvPr>
          <p:cNvGrpSpPr/>
          <p:nvPr/>
        </p:nvGrpSpPr>
        <p:grpSpPr>
          <a:xfrm>
            <a:off x="4390825" y="999467"/>
            <a:ext cx="4484509" cy="5446369"/>
            <a:chOff x="7102939" y="928007"/>
            <a:chExt cx="4484509" cy="544636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07056F3-C71C-F0D8-E141-ECB528337F31}"/>
                </a:ext>
              </a:extLst>
            </p:cNvPr>
            <p:cNvGrpSpPr/>
            <p:nvPr/>
          </p:nvGrpSpPr>
          <p:grpSpPr>
            <a:xfrm>
              <a:off x="7102939" y="928007"/>
              <a:ext cx="4484509" cy="5446369"/>
              <a:chOff x="6150812" y="928007"/>
              <a:chExt cx="4484509" cy="5446369"/>
            </a:xfrm>
          </p:grpSpPr>
          <p:pic>
            <p:nvPicPr>
              <p:cNvPr id="16" name="Picture 4" descr="태블릿, 태블릿 아이콘, 오래, 패션 PNG, 일러스트 및 벡터 에 대한 무료 다운로드 - Pngtree">
                <a:extLst>
                  <a:ext uri="{FF2B5EF4-FFF2-40B4-BE49-F238E27FC236}">
                    <a16:creationId xmlns:a16="http://schemas.microsoft.com/office/drawing/2014/main" id="{F8094DA2-C5AC-A953-72AE-84E54479A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84" t="12565" r="18738" b="12165"/>
              <a:stretch/>
            </p:blipFill>
            <p:spPr bwMode="auto">
              <a:xfrm>
                <a:off x="6150812" y="928007"/>
                <a:ext cx="4484509" cy="5446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E2271AE-16DA-1E3B-968C-0093DFFF4B52}"/>
                  </a:ext>
                </a:extLst>
              </p:cNvPr>
              <p:cNvGrpSpPr/>
              <p:nvPr/>
            </p:nvGrpSpPr>
            <p:grpSpPr>
              <a:xfrm>
                <a:off x="6505046" y="1699051"/>
                <a:ext cx="3756527" cy="4042063"/>
                <a:chOff x="5639595" y="1373715"/>
                <a:chExt cx="5039855" cy="437224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5176C79-C182-1CB8-80F9-D824828C6154}"/>
                    </a:ext>
                  </a:extLst>
                </p:cNvPr>
                <p:cNvGrpSpPr/>
                <p:nvPr/>
              </p:nvGrpSpPr>
              <p:grpSpPr>
                <a:xfrm>
                  <a:off x="5639595" y="1373715"/>
                  <a:ext cx="5039855" cy="4372244"/>
                  <a:chOff x="4444640" y="1971347"/>
                  <a:chExt cx="5039855" cy="4372244"/>
                </a:xfrm>
              </p:grpSpPr>
              <p:pic>
                <p:nvPicPr>
                  <p:cNvPr id="21" name="Picture 2" descr="아키네이터 원리">
                    <a:extLst>
                      <a:ext uri="{FF2B5EF4-FFF2-40B4-BE49-F238E27FC236}">
                        <a16:creationId xmlns:a16="http://schemas.microsoft.com/office/drawing/2014/main" id="{BC42415B-C908-4155-7C14-4BB075440E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46" t="301"/>
                  <a:stretch/>
                </p:blipFill>
                <p:spPr bwMode="auto">
                  <a:xfrm>
                    <a:off x="4444640" y="1971347"/>
                    <a:ext cx="5039855" cy="437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2" descr="아키네이터 원리">
                    <a:extLst>
                      <a:ext uri="{FF2B5EF4-FFF2-40B4-BE49-F238E27FC236}">
                        <a16:creationId xmlns:a16="http://schemas.microsoft.com/office/drawing/2014/main" id="{3EEE74F8-0AF5-5347-043E-2B46A6C284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495" t="16265" r="8729" b="78745"/>
                  <a:stretch/>
                </p:blipFill>
                <p:spPr bwMode="auto">
                  <a:xfrm>
                    <a:off x="5503422" y="2253737"/>
                    <a:ext cx="2022441" cy="6718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1E0FEF1-A1F6-1834-C9F9-ED31D3AC967C}"/>
                    </a:ext>
                  </a:extLst>
                </p:cNvPr>
                <p:cNvSpPr txBox="1"/>
                <p:nvPr/>
              </p:nvSpPr>
              <p:spPr>
                <a:xfrm>
                  <a:off x="6755102" y="1710568"/>
                  <a:ext cx="2836720" cy="632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/>
                    <a:t>위조 방지 라벨이</a:t>
                  </a:r>
                  <a:endParaRPr lang="en-US" altLang="ko-KR" sz="1600" b="1" dirty="0"/>
                </a:p>
                <a:p>
                  <a:r>
                    <a:rPr lang="ko-KR" altLang="en-US" sz="1600" b="1" dirty="0"/>
                    <a:t>있나요</a:t>
                  </a:r>
                  <a:r>
                    <a:rPr lang="en-US" altLang="ko-KR" sz="1600" b="1" dirty="0"/>
                    <a:t>?</a:t>
                  </a:r>
                  <a:endParaRPr lang="ko-KR" altLang="en-US" sz="1600" b="1" dirty="0"/>
                </a:p>
              </p:txBody>
            </p:sp>
          </p:grpSp>
        </p:grpSp>
        <p:pic>
          <p:nvPicPr>
            <p:cNvPr id="12" name="Picture 2" descr="아키네이터 원리">
              <a:extLst>
                <a:ext uri="{FF2B5EF4-FFF2-40B4-BE49-F238E27FC236}">
                  <a16:creationId xmlns:a16="http://schemas.microsoft.com/office/drawing/2014/main" id="{75DDA28C-D594-2A59-1EF4-9F2F52B0C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4" t="30365" r="6887" b="16145"/>
            <a:stretch/>
          </p:blipFill>
          <p:spPr bwMode="auto">
            <a:xfrm>
              <a:off x="7462444" y="2758256"/>
              <a:ext cx="3751256" cy="303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E37801B-DF4D-C34A-597F-25789B2263A5}"/>
                </a:ext>
              </a:extLst>
            </p:cNvPr>
            <p:cNvGrpSpPr/>
            <p:nvPr/>
          </p:nvGrpSpPr>
          <p:grpSpPr>
            <a:xfrm>
              <a:off x="9540160" y="3096638"/>
              <a:ext cx="213646" cy="202191"/>
              <a:chOff x="4561609" y="1849582"/>
              <a:chExt cx="351558" cy="38095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690284C-3645-6717-4318-BC46896B7267}"/>
                  </a:ext>
                </a:extLst>
              </p:cNvPr>
              <p:cNvCxnSpPr/>
              <p:nvPr/>
            </p:nvCxnSpPr>
            <p:spPr>
              <a:xfrm>
                <a:off x="4561609" y="2036570"/>
                <a:ext cx="197427" cy="1870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D7374A6-31C0-15E7-ECD3-9313F7897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4791" y="1849582"/>
                <a:ext cx="178376" cy="3809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4" descr="하룻밤 새 169만원 올랐다…루이비통, 올해 첫 가격 인상 - 매일경제">
            <a:extLst>
              <a:ext uri="{FF2B5EF4-FFF2-40B4-BE49-F238E27FC236}">
                <a16:creationId xmlns:a16="http://schemas.microsoft.com/office/drawing/2014/main" id="{6433CC2D-181E-C998-2A4C-857F657D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3" y="2772913"/>
            <a:ext cx="2225947" cy="189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606564-BC19-287F-BA54-4D98503CEF18}"/>
              </a:ext>
            </a:extLst>
          </p:cNvPr>
          <p:cNvSpPr txBox="1"/>
          <p:nvPr/>
        </p:nvSpPr>
        <p:spPr>
          <a:xfrm>
            <a:off x="697155" y="969952"/>
            <a:ext cx="152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Example</a:t>
            </a:r>
          </a:p>
          <a:p>
            <a:r>
              <a:rPr lang="ko-KR" altLang="en-US" dirty="0"/>
              <a:t>질문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37F6A0-D381-A12A-F8C7-C87AEB4FFDF5}"/>
              </a:ext>
            </a:extLst>
          </p:cNvPr>
          <p:cNvSpPr txBox="1"/>
          <p:nvPr/>
        </p:nvSpPr>
        <p:spPr>
          <a:xfrm>
            <a:off x="10050898" y="2666701"/>
            <a:ext cx="13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Answerer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2430C-8DE2-AB85-EC27-447D2820544E}"/>
              </a:ext>
            </a:extLst>
          </p:cNvPr>
          <p:cNvSpPr txBox="1"/>
          <p:nvPr/>
        </p:nvSpPr>
        <p:spPr>
          <a:xfrm>
            <a:off x="5525724" y="1719903"/>
            <a:ext cx="297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Agent(Question)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3EC589A-E3E2-A34B-D30A-31B6B922C206}"/>
              </a:ext>
            </a:extLst>
          </p:cNvPr>
          <p:cNvCxnSpPr>
            <a:cxnSpLocks/>
          </p:cNvCxnSpPr>
          <p:nvPr/>
        </p:nvCxnSpPr>
        <p:spPr>
          <a:xfrm flipV="1">
            <a:off x="2999151" y="3722650"/>
            <a:ext cx="1017926" cy="7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629CD9E-3FB9-E20F-9C6D-812414E6A882}"/>
              </a:ext>
            </a:extLst>
          </p:cNvPr>
          <p:cNvCxnSpPr>
            <a:cxnSpLocks/>
          </p:cNvCxnSpPr>
          <p:nvPr/>
        </p:nvCxnSpPr>
        <p:spPr>
          <a:xfrm>
            <a:off x="7690907" y="2504209"/>
            <a:ext cx="2328647" cy="745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A7B4C81-BC38-2D0E-7CD5-0DC651F6FE47}"/>
              </a:ext>
            </a:extLst>
          </p:cNvPr>
          <p:cNvCxnSpPr>
            <a:cxnSpLocks/>
          </p:cNvCxnSpPr>
          <p:nvPr/>
        </p:nvCxnSpPr>
        <p:spPr>
          <a:xfrm flipH="1" flipV="1">
            <a:off x="7041692" y="3267342"/>
            <a:ext cx="2977862" cy="799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034526-6124-EA98-7427-8DF6326EA7A3}"/>
              </a:ext>
            </a:extLst>
          </p:cNvPr>
          <p:cNvSpPr txBox="1"/>
          <p:nvPr/>
        </p:nvSpPr>
        <p:spPr>
          <a:xfrm>
            <a:off x="3240033" y="3267342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9498F-2119-501C-DC81-CDEF1AAD3ABE}"/>
              </a:ext>
            </a:extLst>
          </p:cNvPr>
          <p:cNvSpPr txBox="1"/>
          <p:nvPr/>
        </p:nvSpPr>
        <p:spPr>
          <a:xfrm>
            <a:off x="8883847" y="2482035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F656F8-2261-13E8-F535-F98C159ADE6C}"/>
              </a:ext>
            </a:extLst>
          </p:cNvPr>
          <p:cNvSpPr txBox="1"/>
          <p:nvPr/>
        </p:nvSpPr>
        <p:spPr>
          <a:xfrm>
            <a:off x="8943317" y="3877181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6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en-US" altLang="ko-KR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121D48-4A47-4D70-247B-3579E5022189}"/>
              </a:ext>
            </a:extLst>
          </p:cNvPr>
          <p:cNvGrpSpPr/>
          <p:nvPr/>
        </p:nvGrpSpPr>
        <p:grpSpPr>
          <a:xfrm>
            <a:off x="2606210" y="1060385"/>
            <a:ext cx="4484509" cy="5446369"/>
            <a:chOff x="7102939" y="928007"/>
            <a:chExt cx="4484509" cy="54463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BD4786C-8072-34C9-6F04-465C7B00BC92}"/>
                </a:ext>
              </a:extLst>
            </p:cNvPr>
            <p:cNvGrpSpPr/>
            <p:nvPr/>
          </p:nvGrpSpPr>
          <p:grpSpPr>
            <a:xfrm>
              <a:off x="7102939" y="928007"/>
              <a:ext cx="4484509" cy="5446369"/>
              <a:chOff x="6150812" y="928007"/>
              <a:chExt cx="4484509" cy="5446369"/>
            </a:xfrm>
          </p:grpSpPr>
          <p:pic>
            <p:nvPicPr>
              <p:cNvPr id="39" name="Picture 4" descr="태블릿, 태블릿 아이콘, 오래, 패션 PNG, 일러스트 및 벡터 에 대한 무료 다운로드 - Pngtree">
                <a:extLst>
                  <a:ext uri="{FF2B5EF4-FFF2-40B4-BE49-F238E27FC236}">
                    <a16:creationId xmlns:a16="http://schemas.microsoft.com/office/drawing/2014/main" id="{E6F40895-BD99-4B08-1AB2-D66AAAD55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84" t="12565" r="18738" b="12165"/>
              <a:stretch/>
            </p:blipFill>
            <p:spPr bwMode="auto">
              <a:xfrm>
                <a:off x="6150812" y="928007"/>
                <a:ext cx="4484509" cy="5446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122ADAE-F244-6004-D27E-FD41613AFE29}"/>
                  </a:ext>
                </a:extLst>
              </p:cNvPr>
              <p:cNvGrpSpPr/>
              <p:nvPr/>
            </p:nvGrpSpPr>
            <p:grpSpPr>
              <a:xfrm>
                <a:off x="6505046" y="1699051"/>
                <a:ext cx="3756527" cy="4042063"/>
                <a:chOff x="5639595" y="1373715"/>
                <a:chExt cx="5039855" cy="437224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4C1A1793-E653-BD51-BAE7-7B4F0CF627D4}"/>
                    </a:ext>
                  </a:extLst>
                </p:cNvPr>
                <p:cNvGrpSpPr/>
                <p:nvPr/>
              </p:nvGrpSpPr>
              <p:grpSpPr>
                <a:xfrm>
                  <a:off x="5639595" y="1373715"/>
                  <a:ext cx="5039855" cy="4372244"/>
                  <a:chOff x="4444640" y="1971347"/>
                  <a:chExt cx="5039855" cy="4372244"/>
                </a:xfrm>
              </p:grpSpPr>
              <p:pic>
                <p:nvPicPr>
                  <p:cNvPr id="43" name="Picture 2" descr="아키네이터 원리">
                    <a:extLst>
                      <a:ext uri="{FF2B5EF4-FFF2-40B4-BE49-F238E27FC236}">
                        <a16:creationId xmlns:a16="http://schemas.microsoft.com/office/drawing/2014/main" id="{3E708951-5341-EDEA-CDDA-FB2F7F975B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46" t="301"/>
                  <a:stretch/>
                </p:blipFill>
                <p:spPr bwMode="auto">
                  <a:xfrm>
                    <a:off x="4444640" y="1971347"/>
                    <a:ext cx="5039855" cy="437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2" descr="아키네이터 원리">
                    <a:extLst>
                      <a:ext uri="{FF2B5EF4-FFF2-40B4-BE49-F238E27FC236}">
                        <a16:creationId xmlns:a16="http://schemas.microsoft.com/office/drawing/2014/main" id="{5EC0EACD-F9DA-2BE4-91AE-C4ED38A947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495" t="16265" r="8729" b="78745"/>
                  <a:stretch/>
                </p:blipFill>
                <p:spPr bwMode="auto">
                  <a:xfrm>
                    <a:off x="5503422" y="2253737"/>
                    <a:ext cx="2022441" cy="6718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FBB03B-6AC3-8C93-8CDE-57565E43ADF9}"/>
                    </a:ext>
                  </a:extLst>
                </p:cNvPr>
                <p:cNvSpPr txBox="1"/>
                <p:nvPr/>
              </p:nvSpPr>
              <p:spPr>
                <a:xfrm>
                  <a:off x="6755102" y="1710568"/>
                  <a:ext cx="2836720" cy="366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/>
                    <a:t>본드 냄새가 납니까</a:t>
                  </a:r>
                  <a:r>
                    <a:rPr lang="en-US" altLang="ko-KR" sz="1600" b="1" dirty="0"/>
                    <a:t>?</a:t>
                  </a:r>
                  <a:endParaRPr lang="ko-KR" altLang="en-US" sz="1600" b="1" dirty="0"/>
                </a:p>
              </p:txBody>
            </p:sp>
          </p:grpSp>
        </p:grpSp>
        <p:pic>
          <p:nvPicPr>
            <p:cNvPr id="35" name="Picture 2" descr="아키네이터 원리">
              <a:extLst>
                <a:ext uri="{FF2B5EF4-FFF2-40B4-BE49-F238E27FC236}">
                  <a16:creationId xmlns:a16="http://schemas.microsoft.com/office/drawing/2014/main" id="{7552D85C-6948-19D6-0578-F739EA524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4" t="30365" r="6887" b="16145"/>
            <a:stretch/>
          </p:blipFill>
          <p:spPr bwMode="auto">
            <a:xfrm>
              <a:off x="7462444" y="2758256"/>
              <a:ext cx="3751256" cy="303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DACDB95-68FC-C236-083E-1521A4AB3B71}"/>
                </a:ext>
              </a:extLst>
            </p:cNvPr>
            <p:cNvGrpSpPr/>
            <p:nvPr/>
          </p:nvGrpSpPr>
          <p:grpSpPr>
            <a:xfrm>
              <a:off x="9654478" y="3605796"/>
              <a:ext cx="213638" cy="202191"/>
              <a:chOff x="4749708" y="2808898"/>
              <a:chExt cx="351544" cy="38095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E5E0090-9F38-9175-2D7D-A100D24B375C}"/>
                  </a:ext>
                </a:extLst>
              </p:cNvPr>
              <p:cNvCxnSpPr/>
              <p:nvPr/>
            </p:nvCxnSpPr>
            <p:spPr>
              <a:xfrm>
                <a:off x="4749708" y="2995880"/>
                <a:ext cx="197429" cy="1870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EFD7245-64A1-8CE2-8BAC-F9D848EDF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877" y="2808898"/>
                <a:ext cx="178375" cy="3809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4" descr="하룻밤 새 169만원 올랐다…루이비통, 올해 첫 가격 인상 - 매일경제">
            <a:extLst>
              <a:ext uri="{FF2B5EF4-FFF2-40B4-BE49-F238E27FC236}">
                <a16:creationId xmlns:a16="http://schemas.microsoft.com/office/drawing/2014/main" id="{B85E23D3-0014-E7B1-64DF-4FBF9A6C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06" y="1763884"/>
            <a:ext cx="2225947" cy="189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꽃 향기 맡는 들다람쥐…“봐도 봐도 힐링” SNS 강타한 사진 - 국민일보">
            <a:extLst>
              <a:ext uri="{FF2B5EF4-FFF2-40B4-BE49-F238E27FC236}">
                <a16:creationId xmlns:a16="http://schemas.microsoft.com/office/drawing/2014/main" id="{8C17A4E6-0C95-FFD9-6BC6-75D28055A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62206"/>
          <a:stretch/>
        </p:blipFill>
        <p:spPr bwMode="auto">
          <a:xfrm>
            <a:off x="7993604" y="2325681"/>
            <a:ext cx="1169553" cy="37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DCE12E-F3CA-2C24-472E-E8FD7F4857FC}"/>
              </a:ext>
            </a:extLst>
          </p:cNvPr>
          <p:cNvSpPr txBox="1"/>
          <p:nvPr/>
        </p:nvSpPr>
        <p:spPr>
          <a:xfrm>
            <a:off x="697155" y="969952"/>
            <a:ext cx="152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Example</a:t>
            </a:r>
          </a:p>
          <a:p>
            <a:r>
              <a:rPr lang="ko-KR" altLang="en-US" dirty="0"/>
              <a:t>질문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B26E4A-D218-EBAA-178B-0F44295C83E5}"/>
              </a:ext>
            </a:extLst>
          </p:cNvPr>
          <p:cNvSpPr txBox="1"/>
          <p:nvPr/>
        </p:nvSpPr>
        <p:spPr>
          <a:xfrm>
            <a:off x="3885580" y="1765777"/>
            <a:ext cx="297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Agent(Question)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6B31C4-911E-FAD2-C367-D6A5C7A4E225}"/>
              </a:ext>
            </a:extLst>
          </p:cNvPr>
          <p:cNvSpPr txBox="1"/>
          <p:nvPr/>
        </p:nvSpPr>
        <p:spPr>
          <a:xfrm>
            <a:off x="8898698" y="1330177"/>
            <a:ext cx="13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Answerer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BF6A46F-7602-6734-F10A-2B6398AA380B}"/>
              </a:ext>
            </a:extLst>
          </p:cNvPr>
          <p:cNvCxnSpPr>
            <a:cxnSpLocks/>
          </p:cNvCxnSpPr>
          <p:nvPr/>
        </p:nvCxnSpPr>
        <p:spPr>
          <a:xfrm>
            <a:off x="5792355" y="2311333"/>
            <a:ext cx="3033451" cy="575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2D874CE-5181-2071-6B4E-AE4157EC49BD}"/>
              </a:ext>
            </a:extLst>
          </p:cNvPr>
          <p:cNvCxnSpPr>
            <a:cxnSpLocks/>
          </p:cNvCxnSpPr>
          <p:nvPr/>
        </p:nvCxnSpPr>
        <p:spPr>
          <a:xfrm flipH="1">
            <a:off x="5496791" y="3584480"/>
            <a:ext cx="2742139" cy="252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2AA465F-33A6-3E05-E162-C3937A565295}"/>
              </a:ext>
            </a:extLst>
          </p:cNvPr>
          <p:cNvSpPr txBox="1"/>
          <p:nvPr/>
        </p:nvSpPr>
        <p:spPr>
          <a:xfrm>
            <a:off x="7307396" y="2165887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0DF52B-C0F7-A685-9F7C-FCB2C8225D7B}"/>
              </a:ext>
            </a:extLst>
          </p:cNvPr>
          <p:cNvSpPr txBox="1"/>
          <p:nvPr/>
        </p:nvSpPr>
        <p:spPr>
          <a:xfrm>
            <a:off x="7288749" y="3702397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334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en-US" altLang="ko-KR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적용</a:t>
            </a:r>
            <a:endParaRPr lang="en-US" altLang="ko-KR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1316CF-7928-E94B-0CF4-941F57C2909F}"/>
              </a:ext>
            </a:extLst>
          </p:cNvPr>
          <p:cNvGrpSpPr/>
          <p:nvPr/>
        </p:nvGrpSpPr>
        <p:grpSpPr>
          <a:xfrm>
            <a:off x="3908557" y="1160193"/>
            <a:ext cx="4484509" cy="5446369"/>
            <a:chOff x="5888182" y="958046"/>
            <a:chExt cx="4484509" cy="54463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1F979B2-CD2B-79A6-3D48-42FCA1D75ED4}"/>
                </a:ext>
              </a:extLst>
            </p:cNvPr>
            <p:cNvGrpSpPr/>
            <p:nvPr/>
          </p:nvGrpSpPr>
          <p:grpSpPr>
            <a:xfrm>
              <a:off x="5888182" y="958046"/>
              <a:ext cx="4484509" cy="5446369"/>
              <a:chOff x="6150812" y="928007"/>
              <a:chExt cx="4484509" cy="5446369"/>
            </a:xfrm>
          </p:grpSpPr>
          <p:pic>
            <p:nvPicPr>
              <p:cNvPr id="11" name="Picture 4" descr="태블릿, 태블릿 아이콘, 오래, 패션 PNG, 일러스트 및 벡터 에 대한 무료 다운로드 - Pngtree">
                <a:extLst>
                  <a:ext uri="{FF2B5EF4-FFF2-40B4-BE49-F238E27FC236}">
                    <a16:creationId xmlns:a16="http://schemas.microsoft.com/office/drawing/2014/main" id="{AD6119E7-A1BA-2FAD-36A4-98882F8ACD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84" t="12565" r="18738" b="12165"/>
              <a:stretch/>
            </p:blipFill>
            <p:spPr bwMode="auto">
              <a:xfrm>
                <a:off x="6150812" y="928007"/>
                <a:ext cx="4484509" cy="5446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아키네이터 원리">
                <a:extLst>
                  <a:ext uri="{FF2B5EF4-FFF2-40B4-BE49-F238E27FC236}">
                    <a16:creationId xmlns:a16="http://schemas.microsoft.com/office/drawing/2014/main" id="{FD36D698-E811-217F-4360-83BDA357C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5" t="16265" r="8729" b="78745"/>
              <a:stretch/>
            </p:blipFill>
            <p:spPr bwMode="auto">
              <a:xfrm>
                <a:off x="8582700" y="1979557"/>
                <a:ext cx="1507455" cy="621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2" descr="아키네이터 게임하기">
              <a:extLst>
                <a:ext uri="{FF2B5EF4-FFF2-40B4-BE49-F238E27FC236}">
                  <a16:creationId xmlns:a16="http://schemas.microsoft.com/office/drawing/2014/main" id="{7D3A6F73-93E6-0FCE-16A0-99D84EF15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3" t="3203" r="1892" b="69301"/>
            <a:stretch/>
          </p:blipFill>
          <p:spPr bwMode="auto">
            <a:xfrm>
              <a:off x="6008652" y="1727739"/>
              <a:ext cx="4214348" cy="390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아키네이터 게임하기">
              <a:extLst>
                <a:ext uri="{FF2B5EF4-FFF2-40B4-BE49-F238E27FC236}">
                  <a16:creationId xmlns:a16="http://schemas.microsoft.com/office/drawing/2014/main" id="{F401C5F1-3D77-0BC0-256B-56EFD8672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7" t="13237" r="50092" b="77785"/>
            <a:stretch/>
          </p:blipFill>
          <p:spPr bwMode="auto">
            <a:xfrm>
              <a:off x="7146740" y="3263984"/>
              <a:ext cx="1967392" cy="70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45168-3B7D-FFBB-F575-4AED10D367CE}"/>
                </a:ext>
              </a:extLst>
            </p:cNvPr>
            <p:cNvSpPr txBox="1"/>
            <p:nvPr/>
          </p:nvSpPr>
          <p:spPr>
            <a:xfrm>
              <a:off x="7146740" y="3440225"/>
              <a:ext cx="2225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진품입니다</a:t>
              </a:r>
              <a:r>
                <a:rPr lang="en-US" altLang="ko-KR" sz="2400" b="1" dirty="0"/>
                <a:t>!</a:t>
              </a:r>
              <a:endParaRPr lang="ko-KR" altLang="en-US" sz="2400" b="1" dirty="0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8E9A4AC-AF09-14BF-E7BC-6590CB60062C}"/>
              </a:ext>
            </a:extLst>
          </p:cNvPr>
          <p:cNvCxnSpPr/>
          <p:nvPr/>
        </p:nvCxnSpPr>
        <p:spPr>
          <a:xfrm>
            <a:off x="5442304" y="4487033"/>
            <a:ext cx="119979" cy="992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BC6BA6-F9C3-F52B-9B8D-FA56DA4D0675}"/>
              </a:ext>
            </a:extLst>
          </p:cNvPr>
          <p:cNvCxnSpPr>
            <a:cxnSpLocks/>
          </p:cNvCxnSpPr>
          <p:nvPr/>
        </p:nvCxnSpPr>
        <p:spPr>
          <a:xfrm flipV="1">
            <a:off x="5547549" y="4387789"/>
            <a:ext cx="108401" cy="20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73089C-3534-D85F-5A1D-BE24A88633A1}"/>
              </a:ext>
            </a:extLst>
          </p:cNvPr>
          <p:cNvSpPr txBox="1"/>
          <p:nvPr/>
        </p:nvSpPr>
        <p:spPr>
          <a:xfrm>
            <a:off x="697155" y="969952"/>
            <a:ext cx="152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Example</a:t>
            </a:r>
          </a:p>
          <a:p>
            <a:r>
              <a:rPr lang="en-US" altLang="ko-KR" dirty="0"/>
              <a:t>Answer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0BE75-3B93-76CE-2785-C27C65B0C9C2}"/>
              </a:ext>
            </a:extLst>
          </p:cNvPr>
          <p:cNvSpPr txBox="1"/>
          <p:nvPr/>
        </p:nvSpPr>
        <p:spPr>
          <a:xfrm>
            <a:off x="5167115" y="2122197"/>
            <a:ext cx="297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Agent(answer)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A9AE18-847A-CA49-DBFB-AF9C60E27544}"/>
              </a:ext>
            </a:extLst>
          </p:cNvPr>
          <p:cNvCxnSpPr>
            <a:cxnSpLocks/>
          </p:cNvCxnSpPr>
          <p:nvPr/>
        </p:nvCxnSpPr>
        <p:spPr>
          <a:xfrm flipV="1">
            <a:off x="6947151" y="3776696"/>
            <a:ext cx="2434312" cy="43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85DF3-75D7-1723-A79C-A9B0D6A457F7}"/>
              </a:ext>
            </a:extLst>
          </p:cNvPr>
          <p:cNvSpPr txBox="1"/>
          <p:nvPr/>
        </p:nvSpPr>
        <p:spPr>
          <a:xfrm>
            <a:off x="8393066" y="3340202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9BC17-1887-02F5-4420-55B67C7A4FAF}"/>
              </a:ext>
            </a:extLst>
          </p:cNvPr>
          <p:cNvSpPr txBox="1"/>
          <p:nvPr/>
        </p:nvSpPr>
        <p:spPr>
          <a:xfrm>
            <a:off x="8393066" y="4302367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4C47C-A33A-9700-9402-4CC456E19C50}"/>
              </a:ext>
            </a:extLst>
          </p:cNvPr>
          <p:cNvSpPr txBox="1"/>
          <p:nvPr/>
        </p:nvSpPr>
        <p:spPr>
          <a:xfrm>
            <a:off x="9763054" y="2293590"/>
            <a:ext cx="13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Answerer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F02032D-0176-629F-110D-6E5B0F7D6410}"/>
              </a:ext>
            </a:extLst>
          </p:cNvPr>
          <p:cNvCxnSpPr>
            <a:cxnSpLocks/>
          </p:cNvCxnSpPr>
          <p:nvPr/>
        </p:nvCxnSpPr>
        <p:spPr>
          <a:xfrm flipH="1">
            <a:off x="5798372" y="4137960"/>
            <a:ext cx="3583091" cy="4483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EC14CD9-BF62-C110-A2DB-43B2CA35B4A1}"/>
              </a:ext>
            </a:extLst>
          </p:cNvPr>
          <p:cNvSpPr txBox="1"/>
          <p:nvPr/>
        </p:nvSpPr>
        <p:spPr>
          <a:xfrm>
            <a:off x="4879114" y="5171356"/>
            <a:ext cx="183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Reward: +100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ED9C41-4A89-9021-A8F5-33135035825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547549" y="4904141"/>
            <a:ext cx="250823" cy="2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99D3BC-F889-12A0-8D08-5F63F50305DB}"/>
              </a:ext>
            </a:extLst>
          </p:cNvPr>
          <p:cNvSpPr txBox="1"/>
          <p:nvPr/>
        </p:nvSpPr>
        <p:spPr>
          <a:xfrm>
            <a:off x="5315498" y="4899196"/>
            <a:ext cx="5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26" name="Picture 2" descr="환호 하는 사람이 카메라를 보고 20-24세에 대한 스톡 사진 및 기타 이미지 - 20-24세, 20-29세, 그루터기-얼굴부위 털 -  iStock">
            <a:extLst>
              <a:ext uri="{FF2B5EF4-FFF2-40B4-BE49-F238E27FC236}">
                <a16:creationId xmlns:a16="http://schemas.microsoft.com/office/drawing/2014/main" id="{C3EAC0F3-A7BC-4D35-5272-12C0A999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716" y="2918853"/>
            <a:ext cx="2350110" cy="15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3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7.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결론</a:t>
            </a:r>
            <a:endParaRPr lang="en-US" altLang="ko-KR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97B6C-0D5A-8412-4454-ED7ECE0841A0}"/>
              </a:ext>
            </a:extLst>
          </p:cNvPr>
          <p:cNvSpPr txBox="1"/>
          <p:nvPr/>
        </p:nvSpPr>
        <p:spPr>
          <a:xfrm>
            <a:off x="571500" y="1188641"/>
            <a:ext cx="11010900" cy="509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비전문가도 영입이 가능해 </a:t>
            </a:r>
            <a:r>
              <a:rPr lang="ko-KR" altLang="en-US" b="1" dirty="0" err="1"/>
              <a:t>가품</a:t>
            </a:r>
            <a:r>
              <a:rPr lang="ko-KR" altLang="en-US" b="1" dirty="0"/>
              <a:t> 감지할 수 있는 처리량이 줄어들 것이다(</a:t>
            </a:r>
            <a:r>
              <a:rPr lang="ko-KR" altLang="en-US" b="1" dirty="0" err="1"/>
              <a:t>ex</a:t>
            </a:r>
            <a:r>
              <a:rPr lang="ko-KR" altLang="en-US" b="1" dirty="0"/>
              <a:t> 명품감정학원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크리티컬한</a:t>
            </a:r>
            <a:r>
              <a:rPr lang="ko-KR" altLang="en-US" b="1" dirty="0"/>
              <a:t> 질문을 할 수 있어 세관 검사 프로세스가 줄어들어 작업 효율이 상승할 것이다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5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새로운 제품이 들어오면 검사에 대한 프로세스 및 메뉴얼을 '</a:t>
            </a:r>
            <a:r>
              <a:rPr lang="ko-KR" altLang="en-US" b="1" dirty="0" err="1"/>
              <a:t>서류'로</a:t>
            </a:r>
            <a:r>
              <a:rPr lang="ko-KR" altLang="en-US" b="1" dirty="0"/>
              <a:t> 만드는데 </a:t>
            </a:r>
            <a:r>
              <a:rPr lang="ko-KR" altLang="en-US" b="1" dirty="0" err="1"/>
              <a:t>오래걸리고</a:t>
            </a:r>
            <a:r>
              <a:rPr lang="ko-KR" altLang="en-US" b="1" dirty="0"/>
              <a:t> 작업자에게 학습하는데 </a:t>
            </a:r>
            <a:r>
              <a:rPr lang="ko-KR" altLang="en-US" b="1" dirty="0" err="1"/>
              <a:t>오래걸리지만</a:t>
            </a:r>
            <a:r>
              <a:rPr lang="ko-KR" altLang="en-US" b="1" dirty="0"/>
              <a:t> 실제 감정사가 하는 데이터를 바탕으로 빠르게 실전에서 투입할 수 있다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 본 프레임워크는 여러 </a:t>
            </a:r>
            <a:r>
              <a:rPr lang="en-US" altLang="ko-KR" b="1" dirty="0"/>
              <a:t>AI</a:t>
            </a:r>
            <a:r>
              <a:rPr lang="ko-KR" altLang="en-US" b="1" dirty="0"/>
              <a:t>기법을 통해</a:t>
            </a:r>
            <a:r>
              <a:rPr lang="en-US" altLang="ko-KR" b="1" dirty="0"/>
              <a:t>,  </a:t>
            </a:r>
            <a:r>
              <a:rPr lang="ko-KR" altLang="en-US" b="1" dirty="0"/>
              <a:t>최적의 </a:t>
            </a:r>
            <a:r>
              <a:rPr lang="en-US" altLang="ko-KR" b="1" dirty="0"/>
              <a:t>check list</a:t>
            </a:r>
            <a:r>
              <a:rPr lang="ko-KR" altLang="en-US" b="1" dirty="0"/>
              <a:t>를 자동으로 생성합니다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통관 물품 검수자의 효율성을 돕는 보조역할을 할 수 있습니다</a:t>
            </a:r>
            <a:r>
              <a:rPr lang="en-US" altLang="ko-KR" b="1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전문 훈련을 받지 않는 검수자를 투입하여 질적</a:t>
            </a:r>
            <a:r>
              <a:rPr lang="en-US" altLang="ko-KR" b="1" dirty="0"/>
              <a:t>,</a:t>
            </a:r>
            <a:r>
              <a:rPr lang="ko-KR" altLang="en-US" b="1" dirty="0"/>
              <a:t>양적 생산성을 향상 할 수 있습니다</a:t>
            </a:r>
            <a:r>
              <a:rPr lang="en-US" altLang="ko-KR" b="1" dirty="0"/>
              <a:t>.  Ex) </a:t>
            </a:r>
            <a:r>
              <a:rPr lang="ko-KR" altLang="en-US" b="1" dirty="0" err="1"/>
              <a:t>쿠팡</a:t>
            </a:r>
            <a:endParaRPr lang="ko-KR" alt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 과정에서</a:t>
            </a:r>
            <a:r>
              <a:rPr lang="en-US" altLang="ko-KR" b="1" dirty="0"/>
              <a:t>, </a:t>
            </a:r>
            <a:r>
              <a:rPr lang="ko-KR" altLang="en-US" b="1" dirty="0"/>
              <a:t>현재 </a:t>
            </a:r>
            <a:r>
              <a:rPr lang="en-US" altLang="ko-KR" b="1" dirty="0"/>
              <a:t>AI</a:t>
            </a:r>
            <a:r>
              <a:rPr lang="ko-KR" altLang="en-US" b="1" dirty="0"/>
              <a:t>로는 어려운 인간의 오감 정보 의사결정에 활용할 수 있습니다</a:t>
            </a:r>
            <a:r>
              <a:rPr lang="en-US" altLang="ko-KR" b="1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2. </a:t>
            </a:r>
            <a:r>
              <a:rPr lang="ko-KR" altLang="en-US" b="1" dirty="0"/>
              <a:t>부가적으로</a:t>
            </a:r>
            <a:r>
              <a:rPr lang="en-US" altLang="ko-KR" b="1" dirty="0"/>
              <a:t>, </a:t>
            </a:r>
            <a:r>
              <a:rPr lang="ko-KR" altLang="en-US" b="1" dirty="0"/>
              <a:t>질문과 답변의 </a:t>
            </a:r>
            <a:r>
              <a:rPr lang="en-US" altLang="ko-KR" b="1" dirty="0"/>
              <a:t>interaction </a:t>
            </a:r>
            <a:r>
              <a:rPr lang="ko-KR" altLang="en-US" b="1" dirty="0"/>
              <a:t>과정에서</a:t>
            </a:r>
            <a:r>
              <a:rPr lang="en-US" altLang="ko-KR" b="1" dirty="0"/>
              <a:t>, </a:t>
            </a:r>
            <a:r>
              <a:rPr lang="ko-KR" altLang="en-US" b="1" dirty="0"/>
              <a:t>양질의 </a:t>
            </a:r>
            <a:r>
              <a:rPr lang="en-US" altLang="ko-KR" b="1" dirty="0"/>
              <a:t>data</a:t>
            </a:r>
            <a:r>
              <a:rPr lang="ko-KR" altLang="en-US" b="1" dirty="0"/>
              <a:t>를 확보 할 수 있습니다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이를 통해서</a:t>
            </a:r>
            <a:r>
              <a:rPr lang="en-US" altLang="ko-KR" b="1" dirty="0"/>
              <a:t>, full-driven AI</a:t>
            </a:r>
            <a:r>
              <a:rPr lang="ko-KR" altLang="en-US" b="1" dirty="0"/>
              <a:t>로 가는 중간다리 역할을 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410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목적 및 프로세스</a:t>
            </a:r>
          </a:p>
        </p:txBody>
      </p:sp>
      <p:sp>
        <p:nvSpPr>
          <p:cNvPr id="3" name="사각형: 둥근 모서리 20">
            <a:extLst>
              <a:ext uri="{FF2B5EF4-FFF2-40B4-BE49-F238E27FC236}">
                <a16:creationId xmlns:a16="http://schemas.microsoft.com/office/drawing/2014/main" id="{6E54D877-6FD6-2FB9-9AA7-6CD7AD2A4F6C}"/>
              </a:ext>
            </a:extLst>
          </p:cNvPr>
          <p:cNvSpPr/>
          <p:nvPr/>
        </p:nvSpPr>
        <p:spPr>
          <a:xfrm>
            <a:off x="495300" y="1080603"/>
            <a:ext cx="11201401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E432856-8539-EE01-C860-52A5B0D91A21}"/>
              </a:ext>
            </a:extLst>
          </p:cNvPr>
          <p:cNvSpPr/>
          <p:nvPr/>
        </p:nvSpPr>
        <p:spPr>
          <a:xfrm>
            <a:off x="4729447" y="2093746"/>
            <a:ext cx="2831943" cy="2831943"/>
          </a:xfrm>
          <a:prstGeom prst="ellipse">
            <a:avLst/>
          </a:prstGeom>
          <a:solidFill>
            <a:srgbClr val="27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</a:rPr>
              <a:t>번 행동을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번만으로</a:t>
            </a:r>
            <a:r>
              <a:rPr lang="en-US" altLang="ko-KR" sz="20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ED9024-6940-1F5A-B66D-73A36A95588F}"/>
              </a:ext>
            </a:extLst>
          </p:cNvPr>
          <p:cNvSpPr/>
          <p:nvPr/>
        </p:nvSpPr>
        <p:spPr>
          <a:xfrm>
            <a:off x="1357923" y="2410721"/>
            <a:ext cx="2536389" cy="2534483"/>
          </a:xfrm>
          <a:prstGeom prst="ellipse">
            <a:avLst/>
          </a:prstGeom>
          <a:solidFill>
            <a:srgbClr val="3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Weight</a:t>
            </a:r>
            <a:r>
              <a:rPr lang="ko-KR" altLang="en-US" sz="2000" b="1" dirty="0">
                <a:solidFill>
                  <a:schemeClr val="bg1"/>
                </a:solidFill>
              </a:rPr>
              <a:t>를 찾자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9E84218-D076-AA0D-3539-8FDB32E2C38B}"/>
              </a:ext>
            </a:extLst>
          </p:cNvPr>
          <p:cNvSpPr/>
          <p:nvPr/>
        </p:nvSpPr>
        <p:spPr>
          <a:xfrm>
            <a:off x="8538414" y="2677830"/>
            <a:ext cx="2000264" cy="2000264"/>
          </a:xfrm>
          <a:prstGeom prst="ellipse">
            <a:avLst/>
          </a:prstGeom>
          <a:solidFill>
            <a:srgbClr val="029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보상하고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개선하자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61D16E9-48B2-338E-BF7E-0D4FE9995475}"/>
              </a:ext>
            </a:extLst>
          </p:cNvPr>
          <p:cNvSpPr/>
          <p:nvPr/>
        </p:nvSpPr>
        <p:spPr>
          <a:xfrm rot="5400000">
            <a:off x="735114" y="3544007"/>
            <a:ext cx="497208" cy="428628"/>
          </a:xfrm>
          <a:prstGeom prst="triangle">
            <a:avLst/>
          </a:prstGeom>
          <a:solidFill>
            <a:srgbClr val="3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ABD4DC7-DECF-F915-F8ED-D78B97AB4861}"/>
              </a:ext>
            </a:extLst>
          </p:cNvPr>
          <p:cNvSpPr/>
          <p:nvPr/>
        </p:nvSpPr>
        <p:spPr>
          <a:xfrm rot="5400000">
            <a:off x="10646277" y="3295403"/>
            <a:ext cx="497208" cy="428628"/>
          </a:xfrm>
          <a:prstGeom prst="triangle">
            <a:avLst/>
          </a:prstGeom>
          <a:solidFill>
            <a:srgbClr val="029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0E2F88A-2E6A-334D-CEC8-E17BC9AB7771}"/>
              </a:ext>
            </a:extLst>
          </p:cNvPr>
          <p:cNvSpPr/>
          <p:nvPr/>
        </p:nvSpPr>
        <p:spPr>
          <a:xfrm rot="5400000">
            <a:off x="4084857" y="3544007"/>
            <a:ext cx="497208" cy="428628"/>
          </a:xfrm>
          <a:prstGeom prst="triangle">
            <a:avLst/>
          </a:prstGeom>
          <a:solidFill>
            <a:srgbClr val="3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DD17D08E-9530-23AD-159C-4CEE72931957}"/>
              </a:ext>
            </a:extLst>
          </p:cNvPr>
          <p:cNvSpPr/>
          <p:nvPr/>
        </p:nvSpPr>
        <p:spPr>
          <a:xfrm rot="5400000">
            <a:off x="7801298" y="3413799"/>
            <a:ext cx="497208" cy="428628"/>
          </a:xfrm>
          <a:prstGeom prst="triangle">
            <a:avLst/>
          </a:prstGeom>
          <a:solidFill>
            <a:srgbClr val="3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E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29E12-604C-D1B3-3288-FEE809A1B9A6}"/>
              </a:ext>
            </a:extLst>
          </p:cNvPr>
          <p:cNvSpPr txBox="1"/>
          <p:nvPr/>
        </p:nvSpPr>
        <p:spPr>
          <a:xfrm>
            <a:off x="1432874" y="51496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텍스트 수집 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4ED68-338E-00AE-421F-B0857C4E4D03}"/>
              </a:ext>
            </a:extLst>
          </p:cNvPr>
          <p:cNvSpPr txBox="1"/>
          <p:nvPr/>
        </p:nvSpPr>
        <p:spPr>
          <a:xfrm>
            <a:off x="5501125" y="51730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적용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2625C-1B1D-2339-9698-7CDEB7BCD44A}"/>
              </a:ext>
            </a:extLst>
          </p:cNvPr>
          <p:cNvSpPr txBox="1"/>
          <p:nvPr/>
        </p:nvSpPr>
        <p:spPr>
          <a:xfrm>
            <a:off x="9056793" y="51730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강화학습</a:t>
            </a:r>
          </a:p>
        </p:txBody>
      </p:sp>
    </p:spTree>
    <p:extLst>
      <p:ext uri="{BB962C8B-B14F-4D97-AF65-F5344CB8AC3E}">
        <p14:creationId xmlns:p14="http://schemas.microsoft.com/office/powerpoint/2010/main" val="170067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목적 및 프로세스</a:t>
            </a:r>
          </a:p>
        </p:txBody>
      </p:sp>
      <p:sp>
        <p:nvSpPr>
          <p:cNvPr id="3" name="사각형: 둥근 모서리 20">
            <a:extLst>
              <a:ext uri="{FF2B5EF4-FFF2-40B4-BE49-F238E27FC236}">
                <a16:creationId xmlns:a16="http://schemas.microsoft.com/office/drawing/2014/main" id="{6E54D877-6FD6-2FB9-9AA7-6CD7AD2A4F6C}"/>
              </a:ext>
            </a:extLst>
          </p:cNvPr>
          <p:cNvSpPr/>
          <p:nvPr/>
        </p:nvSpPr>
        <p:spPr>
          <a:xfrm>
            <a:off x="495300" y="1080603"/>
            <a:ext cx="11201401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DE0938-A8CF-8D29-00D7-7A35CB6836EB}"/>
              </a:ext>
            </a:extLst>
          </p:cNvPr>
          <p:cNvGrpSpPr/>
          <p:nvPr/>
        </p:nvGrpSpPr>
        <p:grpSpPr>
          <a:xfrm>
            <a:off x="685800" y="1908819"/>
            <a:ext cx="10820400" cy="3842075"/>
            <a:chOff x="653562" y="1572975"/>
            <a:chExt cx="11254154" cy="39960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D33A5D-6DB1-056E-02FA-E1EB47F25FE0}"/>
                </a:ext>
              </a:extLst>
            </p:cNvPr>
            <p:cNvSpPr/>
            <p:nvPr/>
          </p:nvSpPr>
          <p:spPr>
            <a:xfrm>
              <a:off x="653562" y="1572979"/>
              <a:ext cx="11254154" cy="39960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809501-2958-7CFD-70B9-846CF7C2DC81}"/>
                </a:ext>
              </a:extLst>
            </p:cNvPr>
            <p:cNvSpPr/>
            <p:nvPr/>
          </p:nvSpPr>
          <p:spPr>
            <a:xfrm>
              <a:off x="7221714" y="1572975"/>
              <a:ext cx="4686002" cy="3996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ADF5C0-9C3C-5E60-7DF6-4B980A0BFCE6}"/>
                </a:ext>
              </a:extLst>
            </p:cNvPr>
            <p:cNvGrpSpPr/>
            <p:nvPr/>
          </p:nvGrpSpPr>
          <p:grpSpPr>
            <a:xfrm>
              <a:off x="835362" y="3159016"/>
              <a:ext cx="1296000" cy="856720"/>
              <a:chOff x="982566" y="3066242"/>
              <a:chExt cx="1296000" cy="856720"/>
            </a:xfrm>
            <a:solidFill>
              <a:schemeClr val="bg1"/>
            </a:solidFill>
          </p:grpSpPr>
          <p:sp>
            <p:nvSpPr>
              <p:cNvPr id="9" name="모서리가 둥근 직사각형 2">
                <a:extLst>
                  <a:ext uri="{FF2B5EF4-FFF2-40B4-BE49-F238E27FC236}">
                    <a16:creationId xmlns:a16="http://schemas.microsoft.com/office/drawing/2014/main" id="{43E71014-8418-A338-900C-FAF48C495A6A}"/>
                  </a:ext>
                </a:extLst>
              </p:cNvPr>
              <p:cNvSpPr/>
              <p:nvPr/>
            </p:nvSpPr>
            <p:spPr>
              <a:xfrm>
                <a:off x="982566" y="3066242"/>
                <a:ext cx="1296000" cy="856720"/>
              </a:xfrm>
              <a:prstGeom prst="roundRect">
                <a:avLst>
                  <a:gd name="adj" fmla="val 10508"/>
                </a:avLst>
              </a:prstGeom>
              <a:grpFill/>
              <a:ln w="38100">
                <a:solidFill>
                  <a:srgbClr val="5555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CCCA1A-D5B0-CB4E-AC72-7021240C9048}"/>
                  </a:ext>
                </a:extLst>
              </p:cNvPr>
              <p:cNvSpPr txBox="1"/>
              <p:nvPr/>
            </p:nvSpPr>
            <p:spPr>
              <a:xfrm>
                <a:off x="1076202" y="3237746"/>
                <a:ext cx="1082349" cy="523219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srgbClr val="EC7E00"/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진품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가품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텍스트수집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3CC0A5-4770-CCB0-450F-17B8232BDE23}"/>
                </a:ext>
              </a:extLst>
            </p:cNvPr>
            <p:cNvGrpSpPr/>
            <p:nvPr/>
          </p:nvGrpSpPr>
          <p:grpSpPr>
            <a:xfrm>
              <a:off x="4276594" y="3166724"/>
              <a:ext cx="1155985" cy="856720"/>
              <a:chOff x="4512603" y="3076380"/>
              <a:chExt cx="1296000" cy="856720"/>
            </a:xfrm>
            <a:solidFill>
              <a:schemeClr val="bg1"/>
            </a:solidFill>
          </p:grpSpPr>
          <p:sp>
            <p:nvSpPr>
              <p:cNvPr id="12" name="다이아몬드 11">
                <a:extLst>
                  <a:ext uri="{FF2B5EF4-FFF2-40B4-BE49-F238E27FC236}">
                    <a16:creationId xmlns:a16="http://schemas.microsoft.com/office/drawing/2014/main" id="{3128A87E-089F-6D5D-9AA0-B4AB7BE8CA2E}"/>
                  </a:ext>
                </a:extLst>
              </p:cNvPr>
              <p:cNvSpPr/>
              <p:nvPr/>
            </p:nvSpPr>
            <p:spPr>
              <a:xfrm>
                <a:off x="4512603" y="3076380"/>
                <a:ext cx="1296000" cy="856720"/>
              </a:xfrm>
              <a:prstGeom prst="diamond">
                <a:avLst/>
              </a:prstGeom>
              <a:grpFill/>
              <a:ln w="38100">
                <a:solidFill>
                  <a:srgbClr val="5555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rgbClr val="ED7B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FB643-8E4B-41DB-F8AC-BD0581B6051F}"/>
                  </a:ext>
                </a:extLst>
              </p:cNvPr>
              <p:cNvSpPr txBox="1"/>
              <p:nvPr/>
            </p:nvSpPr>
            <p:spPr>
              <a:xfrm>
                <a:off x="4792247" y="3219064"/>
                <a:ext cx="723275" cy="5232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srgbClr val="EC7E00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ko-KR" altLang="en-US" sz="1400" dirty="0">
                    <a:solidFill>
                      <a:srgbClr val="ED7B00"/>
                    </a:solidFill>
                  </a:rPr>
                  <a:t>텍스트</a:t>
                </a:r>
                <a:endParaRPr lang="en-US" altLang="ko-KR" sz="1400" dirty="0">
                  <a:solidFill>
                    <a:srgbClr val="ED7B00"/>
                  </a:solidFill>
                </a:endParaRPr>
              </a:p>
              <a:p>
                <a:r>
                  <a:rPr lang="ko-KR" altLang="en-US" sz="1400" dirty="0">
                    <a:solidFill>
                      <a:srgbClr val="ED7B00"/>
                    </a:solidFill>
                  </a:rPr>
                  <a:t>모델링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65A9B16-4E8B-3ACE-8171-EB819379D533}"/>
                </a:ext>
              </a:extLst>
            </p:cNvPr>
            <p:cNvGrpSpPr/>
            <p:nvPr/>
          </p:nvGrpSpPr>
          <p:grpSpPr>
            <a:xfrm>
              <a:off x="8916003" y="3154216"/>
              <a:ext cx="1225890" cy="856721"/>
              <a:chOff x="9776716" y="3104066"/>
              <a:chExt cx="1387895" cy="856721"/>
            </a:xfrm>
            <a:solidFill>
              <a:schemeClr val="bg1"/>
            </a:solidFill>
          </p:grpSpPr>
          <p:sp>
            <p:nvSpPr>
              <p:cNvPr id="15" name="모서리가 둥근 직사각형 45">
                <a:extLst>
                  <a:ext uri="{FF2B5EF4-FFF2-40B4-BE49-F238E27FC236}">
                    <a16:creationId xmlns:a16="http://schemas.microsoft.com/office/drawing/2014/main" id="{681453BE-89F1-4FD3-0AEF-3DF7BF216F19}"/>
                  </a:ext>
                </a:extLst>
              </p:cNvPr>
              <p:cNvSpPr/>
              <p:nvPr/>
            </p:nvSpPr>
            <p:spPr>
              <a:xfrm>
                <a:off x="9776716" y="3104066"/>
                <a:ext cx="1387895" cy="856721"/>
              </a:xfrm>
              <a:prstGeom prst="roundRect">
                <a:avLst>
                  <a:gd name="adj" fmla="val 10508"/>
                </a:avLst>
              </a:prstGeom>
              <a:grpFill/>
              <a:ln w="38100">
                <a:solidFill>
                  <a:srgbClr val="5555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C43A07-964F-5BD2-11C7-691977513C72}"/>
                  </a:ext>
                </a:extLst>
              </p:cNvPr>
              <p:cNvSpPr txBox="1"/>
              <p:nvPr/>
            </p:nvSpPr>
            <p:spPr>
              <a:xfrm>
                <a:off x="9828483" y="3164816"/>
                <a:ext cx="1274506" cy="768274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600" b="1">
                    <a:solidFill>
                      <a:srgbClr val="EC7E00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검사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체크리스트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생성</a:t>
                </a: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37E51F4-2039-50AF-C409-D84D26F8B485}"/>
                </a:ext>
              </a:extLst>
            </p:cNvPr>
            <p:cNvCxnSpPr>
              <a:cxnSpLocks/>
              <a:stCxn id="9" idx="3"/>
              <a:endCxn id="25" idx="2"/>
            </p:cNvCxnSpPr>
            <p:nvPr/>
          </p:nvCxnSpPr>
          <p:spPr>
            <a:xfrm>
              <a:off x="2131362" y="3587376"/>
              <a:ext cx="520602" cy="18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09C21D5-A282-DBE7-858C-53A84EE2E47E}"/>
                </a:ext>
              </a:extLst>
            </p:cNvPr>
            <p:cNvCxnSpPr>
              <a:cxnSpLocks/>
              <a:stCxn id="25" idx="4"/>
              <a:endCxn id="12" idx="1"/>
            </p:cNvCxnSpPr>
            <p:nvPr/>
          </p:nvCxnSpPr>
          <p:spPr>
            <a:xfrm>
              <a:off x="3691925" y="3589240"/>
              <a:ext cx="584669" cy="5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A713B39-CA8C-FD01-5215-9A1F5A762290}"/>
                </a:ext>
              </a:extLst>
            </p:cNvPr>
            <p:cNvCxnSpPr>
              <a:cxnSpLocks/>
            </p:cNvCxnSpPr>
            <p:nvPr/>
          </p:nvCxnSpPr>
          <p:spPr>
            <a:xfrm>
              <a:off x="5432578" y="3587375"/>
              <a:ext cx="4350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42B06C5-574C-311E-2D23-F357F55C2347}"/>
                </a:ext>
              </a:extLst>
            </p:cNvPr>
            <p:cNvCxnSpPr>
              <a:cxnSpLocks/>
            </p:cNvCxnSpPr>
            <p:nvPr/>
          </p:nvCxnSpPr>
          <p:spPr>
            <a:xfrm>
              <a:off x="7009828" y="3554889"/>
              <a:ext cx="564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2A24AFD-BDB3-4772-BE7A-54BDA0C4D693}"/>
                </a:ext>
              </a:extLst>
            </p:cNvPr>
            <p:cNvCxnSpPr>
              <a:cxnSpLocks/>
            </p:cNvCxnSpPr>
            <p:nvPr/>
          </p:nvCxnSpPr>
          <p:spPr>
            <a:xfrm>
              <a:off x="8379305" y="3623250"/>
              <a:ext cx="4450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Akinator">
              <a:extLst>
                <a:ext uri="{FF2B5EF4-FFF2-40B4-BE49-F238E27FC236}">
                  <a16:creationId xmlns:a16="http://schemas.microsoft.com/office/drawing/2014/main" id="{0B666038-EFD9-241C-BFCC-FA48B22FD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957" y="2953057"/>
              <a:ext cx="1225891" cy="121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꺾인 연결선 68">
              <a:extLst>
                <a:ext uri="{FF2B5EF4-FFF2-40B4-BE49-F238E27FC236}">
                  <a16:creationId xmlns:a16="http://schemas.microsoft.com/office/drawing/2014/main" id="{2AB8C4FC-45D9-2C99-9A07-B9DAC1BAF27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413872" y="1433947"/>
              <a:ext cx="310193" cy="3244108"/>
            </a:xfrm>
            <a:prstGeom prst="bentConnector3">
              <a:avLst>
                <a:gd name="adj1" fmla="val 213378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id="{CA0374FC-C699-1DA2-C6FC-32C2B1DC4963}"/>
                </a:ext>
              </a:extLst>
            </p:cNvPr>
            <p:cNvSpPr/>
            <p:nvPr/>
          </p:nvSpPr>
          <p:spPr>
            <a:xfrm>
              <a:off x="2651964" y="3160879"/>
              <a:ext cx="1039961" cy="856720"/>
            </a:xfrm>
            <a:prstGeom prst="ca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742A83-5542-7559-2EF0-16B7F6836894}"/>
                </a:ext>
              </a:extLst>
            </p:cNvPr>
            <p:cNvSpPr txBox="1"/>
            <p:nvPr/>
          </p:nvSpPr>
          <p:spPr>
            <a:xfrm>
              <a:off x="8356161" y="3216258"/>
              <a:ext cx="652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Out</a:t>
              </a:r>
              <a:endParaRPr lang="ko-KR" altLang="en-US" sz="1400" b="1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829851F-4849-0F8B-8F1D-846D481215C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4932" y="3595084"/>
              <a:ext cx="2983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95E41B3-B211-6214-0185-A33EFE81C4BE}"/>
                </a:ext>
              </a:extLst>
            </p:cNvPr>
            <p:cNvGrpSpPr/>
            <p:nvPr/>
          </p:nvGrpSpPr>
          <p:grpSpPr>
            <a:xfrm>
              <a:off x="10552862" y="2993251"/>
              <a:ext cx="1270118" cy="1030193"/>
              <a:chOff x="9815003" y="2943101"/>
              <a:chExt cx="1437968" cy="1030193"/>
            </a:xfrm>
            <a:solidFill>
              <a:schemeClr val="bg1"/>
            </a:solidFill>
          </p:grpSpPr>
          <p:sp>
            <p:nvSpPr>
              <p:cNvPr id="29" name="모서리가 둥근 직사각형 45">
                <a:extLst>
                  <a:ext uri="{FF2B5EF4-FFF2-40B4-BE49-F238E27FC236}">
                    <a16:creationId xmlns:a16="http://schemas.microsoft.com/office/drawing/2014/main" id="{7AD1AB15-845D-9346-4C7F-41A0B037BA83}"/>
                  </a:ext>
                </a:extLst>
              </p:cNvPr>
              <p:cNvSpPr/>
              <p:nvPr/>
            </p:nvSpPr>
            <p:spPr>
              <a:xfrm>
                <a:off x="9815003" y="2943101"/>
                <a:ext cx="1437968" cy="1030193"/>
              </a:xfrm>
              <a:prstGeom prst="roundRect">
                <a:avLst>
                  <a:gd name="adj" fmla="val 10508"/>
                </a:avLst>
              </a:prstGeom>
              <a:grpFill/>
              <a:ln w="38100">
                <a:solidFill>
                  <a:srgbClr val="5555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EBFD2D-90CA-21FF-0148-4A39EC207E93}"/>
                  </a:ext>
                </a:extLst>
              </p:cNvPr>
              <p:cNvSpPr txBox="1"/>
              <p:nvPr/>
            </p:nvSpPr>
            <p:spPr>
              <a:xfrm>
                <a:off x="9870689" y="3099694"/>
                <a:ext cx="1295999" cy="768275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b="1">
                    <a:solidFill>
                      <a:srgbClr val="EC7E00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검사실시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&amp;</a:t>
                </a:r>
              </a:p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결과피드백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50A536-2F6B-9697-5776-DB1E5783FEC7}"/>
                </a:ext>
              </a:extLst>
            </p:cNvPr>
            <p:cNvSpPr txBox="1"/>
            <p:nvPr/>
          </p:nvSpPr>
          <p:spPr>
            <a:xfrm>
              <a:off x="10483291" y="2184518"/>
              <a:ext cx="1135098" cy="32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+Reward</a:t>
              </a:r>
              <a:endParaRPr lang="ko-KR" altLang="en-US" sz="1400" b="1" dirty="0"/>
            </a:p>
          </p:txBody>
        </p:sp>
        <p:sp>
          <p:nvSpPr>
            <p:cNvPr id="32" name="원통형 31">
              <a:extLst>
                <a:ext uri="{FF2B5EF4-FFF2-40B4-BE49-F238E27FC236}">
                  <a16:creationId xmlns:a16="http://schemas.microsoft.com/office/drawing/2014/main" id="{4ACB8B3C-634B-0014-FF66-9E922E96BBCA}"/>
                </a:ext>
              </a:extLst>
            </p:cNvPr>
            <p:cNvSpPr/>
            <p:nvPr/>
          </p:nvSpPr>
          <p:spPr>
            <a:xfrm>
              <a:off x="5901845" y="3160879"/>
              <a:ext cx="1039961" cy="856720"/>
            </a:xfrm>
            <a:prstGeom prst="ca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19878C-7A81-4170-66F1-DAB3CE46C8AB}"/>
                </a:ext>
              </a:extLst>
            </p:cNvPr>
            <p:cNvSpPr txBox="1"/>
            <p:nvPr/>
          </p:nvSpPr>
          <p:spPr>
            <a:xfrm>
              <a:off x="5949882" y="3448974"/>
              <a:ext cx="954107" cy="52322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rgbClr val="EC7E00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1400" dirty="0">
                  <a:solidFill>
                    <a:schemeClr val="tx1"/>
                  </a:solidFill>
                </a:rPr>
                <a:t>Question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8334AC-1D70-6211-DF6B-67489EF579AC}"/>
                </a:ext>
              </a:extLst>
            </p:cNvPr>
            <p:cNvSpPr txBox="1"/>
            <p:nvPr/>
          </p:nvSpPr>
          <p:spPr>
            <a:xfrm>
              <a:off x="2737575" y="3381001"/>
              <a:ext cx="854859" cy="52322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rgbClr val="EC7E00"/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sz="1400" dirty="0">
                  <a:solidFill>
                    <a:schemeClr val="tx1"/>
                  </a:solidFill>
                </a:rPr>
                <a:t>텍스트</a:t>
              </a:r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C7EF0D1-5C36-0D58-BAB0-B33B9E9E89D2}"/>
              </a:ext>
            </a:extLst>
          </p:cNvPr>
          <p:cNvSpPr txBox="1"/>
          <p:nvPr/>
        </p:nvSpPr>
        <p:spPr>
          <a:xfrm>
            <a:off x="5134202" y="3533942"/>
            <a:ext cx="627681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A449B5-51FF-9A2A-B244-0F4B0EC5C38C}"/>
              </a:ext>
            </a:extLst>
          </p:cNvPr>
          <p:cNvSpPr txBox="1"/>
          <p:nvPr/>
        </p:nvSpPr>
        <p:spPr>
          <a:xfrm>
            <a:off x="3737324" y="4330959"/>
            <a:ext cx="2270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/>
              <a:t>텍스트 모델학습</a:t>
            </a:r>
            <a:endParaRPr lang="en-US" altLang="ko-KR" sz="1400" b="1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/>
              <a:t>진품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가품</a:t>
            </a:r>
            <a:r>
              <a:rPr lang="ko-KR" altLang="en-US" sz="1400" b="1" dirty="0"/>
              <a:t> 특징 추출</a:t>
            </a:r>
            <a:endParaRPr lang="en-US" altLang="ko-KR" sz="1400" b="1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/>
              <a:t>질문 데이터 생성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C9E51-591D-CA6B-5E03-35273B6A7021}"/>
              </a:ext>
            </a:extLst>
          </p:cNvPr>
          <p:cNvSpPr txBox="1"/>
          <p:nvPr/>
        </p:nvSpPr>
        <p:spPr>
          <a:xfrm>
            <a:off x="773263" y="4394528"/>
            <a:ext cx="2833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/>
              <a:t>웹사이트 검색</a:t>
            </a:r>
            <a:endParaRPr lang="en-US" altLang="ko-KR" sz="1400" b="1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영상컨텐츠</a:t>
            </a:r>
            <a:r>
              <a:rPr lang="ko-KR" altLang="en-US" sz="1400" b="1" dirty="0"/>
              <a:t> 음성 자막추출</a:t>
            </a:r>
            <a:endParaRPr lang="en-US" altLang="ko-KR" sz="1400" b="1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영상컨텐츠</a:t>
            </a:r>
            <a:r>
              <a:rPr lang="ko-KR" altLang="en-US" sz="1400" b="1" dirty="0"/>
              <a:t> 이미지 자막추출</a:t>
            </a:r>
            <a:endParaRPr lang="en-US" altLang="ko-KR" sz="1400" b="1" dirty="0"/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91D2B8-CCDD-7505-1A80-DC6DB60CDD28}"/>
              </a:ext>
            </a:extLst>
          </p:cNvPr>
          <p:cNvSpPr txBox="1"/>
          <p:nvPr/>
        </p:nvSpPr>
        <p:spPr>
          <a:xfrm>
            <a:off x="7000804" y="4484848"/>
            <a:ext cx="131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6213" indent="-176213">
              <a:buFont typeface="Arial" panose="020B0604020202020204" pitchFamily="34" charset="0"/>
              <a:buChar char="•"/>
              <a:defRPr sz="1400" b="1"/>
            </a:lvl1pPr>
          </a:lstStyle>
          <a:p>
            <a:r>
              <a:rPr lang="ko-KR" altLang="en-US" dirty="0"/>
              <a:t>강화학습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811867-DAB2-FFF3-715D-0B6826BEB7EA}"/>
              </a:ext>
            </a:extLst>
          </p:cNvPr>
          <p:cNvSpPr txBox="1"/>
          <p:nvPr/>
        </p:nvSpPr>
        <p:spPr>
          <a:xfrm>
            <a:off x="574354" y="1287784"/>
            <a:ext cx="96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프로세스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763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2.1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데이터 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웹 검색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 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" name="사각형: 둥근 모서리 20">
            <a:extLst>
              <a:ext uri="{FF2B5EF4-FFF2-40B4-BE49-F238E27FC236}">
                <a16:creationId xmlns:a16="http://schemas.microsoft.com/office/drawing/2014/main" id="{6E54D877-6FD6-2FB9-9AA7-6CD7AD2A4F6C}"/>
              </a:ext>
            </a:extLst>
          </p:cNvPr>
          <p:cNvSpPr/>
          <p:nvPr/>
        </p:nvSpPr>
        <p:spPr>
          <a:xfrm>
            <a:off x="495300" y="1080603"/>
            <a:ext cx="11201401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4BA96-A3E8-25F9-DE6C-BF8EC82B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7" y="1600762"/>
            <a:ext cx="4714873" cy="44657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BEADBC-E70A-97B3-41A7-5C37984C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67" y="1600762"/>
            <a:ext cx="4572112" cy="4430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16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98C9A0-3E90-953C-282D-7D4B5C1D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" b="26528"/>
          <a:stretch/>
        </p:blipFill>
        <p:spPr>
          <a:xfrm>
            <a:off x="260862" y="1447710"/>
            <a:ext cx="5416038" cy="44954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322EC-81E3-7F4D-9DB2-EFFEF558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7" t="73750" r="21441"/>
          <a:stretch/>
        </p:blipFill>
        <p:spPr>
          <a:xfrm>
            <a:off x="5747748" y="2547938"/>
            <a:ext cx="6183390" cy="345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F63FA0-4832-293B-F976-6E753952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9884"/>
            <a:ext cx="5116990" cy="1800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50EFDC-83DC-FFCD-D933-26437EF706C3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2.2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데이터 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블로그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 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4C8B80-46DC-9F0B-B673-6EBFD6938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283" b="5077"/>
          <a:stretch/>
        </p:blipFill>
        <p:spPr>
          <a:xfrm>
            <a:off x="923925" y="1406701"/>
            <a:ext cx="5543343" cy="4717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0381E3-4858-67EA-8F9B-140910F7F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80"/>
          <a:stretch/>
        </p:blipFill>
        <p:spPr>
          <a:xfrm>
            <a:off x="6734384" y="1406701"/>
            <a:ext cx="4515842" cy="4717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06E500-FD3B-13FB-0F2F-D633358E4F5E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2.3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특허청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특별사법경찰 산업재산 침해 및 부정경쟁행위 신고센터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3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3E0D-C9A9-5CD7-557F-71177D64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57" y="1530687"/>
            <a:ext cx="5266568" cy="4203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71864-7FCD-AFF4-55BC-FF50FE3AC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17"/>
          <a:stretch/>
        </p:blipFill>
        <p:spPr>
          <a:xfrm>
            <a:off x="461262" y="1530687"/>
            <a:ext cx="5207682" cy="4203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010844-DA6B-A4DF-1486-0F171574D83D}"/>
              </a:ext>
            </a:extLst>
          </p:cNvPr>
          <p:cNvSpPr/>
          <p:nvPr/>
        </p:nvSpPr>
        <p:spPr>
          <a:xfrm>
            <a:off x="495300" y="306371"/>
            <a:ext cx="11201401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2.4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대한민국 법원 판결문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975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144A5414-6144-C4A2-EC22-D1A78EF4FF47}"/>
              </a:ext>
            </a:extLst>
          </p:cNvPr>
          <p:cNvSpPr/>
          <p:nvPr/>
        </p:nvSpPr>
        <p:spPr>
          <a:xfrm>
            <a:off x="427349" y="1080603"/>
            <a:ext cx="11497558" cy="5471026"/>
          </a:xfrm>
          <a:prstGeom prst="roundRect">
            <a:avLst>
              <a:gd name="adj" fmla="val 3288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018C5-E389-FD73-FA46-2F8CA7B31CAA}"/>
              </a:ext>
            </a:extLst>
          </p:cNvPr>
          <p:cNvSpPr/>
          <p:nvPr/>
        </p:nvSpPr>
        <p:spPr>
          <a:xfrm>
            <a:off x="427349" y="306371"/>
            <a:ext cx="11497558" cy="526882"/>
          </a:xfrm>
          <a:prstGeom prst="rect">
            <a:avLst/>
          </a:prstGeom>
          <a:solidFill>
            <a:srgbClr val="227447"/>
          </a:solidFill>
          <a:ln w="19050">
            <a:solidFill>
              <a:srgbClr val="227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2.5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데이터수집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영상컨텐츠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0C8A19-2979-236D-5DF5-5A40CA70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16" y="1539395"/>
            <a:ext cx="4487225" cy="4586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A1777F-4891-4951-3F9F-BAB989B91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9" t="48941" r="33455"/>
          <a:stretch/>
        </p:blipFill>
        <p:spPr>
          <a:xfrm>
            <a:off x="5794342" y="2622364"/>
            <a:ext cx="2303282" cy="37963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B3AF03-C477-EEA3-D71F-5925707169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3386" y="1539395"/>
            <a:ext cx="3394673" cy="2306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630C81-7E21-460F-5609-FAEE6D10E1B1}"/>
              </a:ext>
            </a:extLst>
          </p:cNvPr>
          <p:cNvSpPr txBox="1"/>
          <p:nvPr/>
        </p:nvSpPr>
        <p:spPr>
          <a:xfrm>
            <a:off x="7507890" y="2240971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국내영상도 자막으로 </a:t>
            </a:r>
            <a:endParaRPr lang="en-US" altLang="ko-KR" b="1" dirty="0"/>
          </a:p>
          <a:p>
            <a:pPr algn="ctr"/>
            <a:r>
              <a:rPr lang="ko-KR" altLang="en-US" b="1" dirty="0" err="1"/>
              <a:t>보는시대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701E-591E-CFCF-00AF-E883D3828C25}"/>
              </a:ext>
            </a:extLst>
          </p:cNvPr>
          <p:cNvSpPr txBox="1"/>
          <p:nvPr/>
        </p:nvSpPr>
        <p:spPr>
          <a:xfrm>
            <a:off x="8283857" y="4912119"/>
            <a:ext cx="28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텍스트 추출이 가능하다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453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888</Words>
  <Application>Microsoft Office PowerPoint</Application>
  <PresentationFormat>와이드스크린</PresentationFormat>
  <Paragraphs>191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Noto Sans KR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김재호</dc:creator>
  <cp:lastModifiedBy>김재호</cp:lastModifiedBy>
  <cp:revision>3</cp:revision>
  <dcterms:created xsi:type="dcterms:W3CDTF">2022-12-16T06:25:10Z</dcterms:created>
  <dcterms:modified xsi:type="dcterms:W3CDTF">2022-12-16T07:03:35Z</dcterms:modified>
</cp:coreProperties>
</file>